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Default Extension="png" ContentType="image/png"/>
  <Override PartName="/ppt/slideLayouts/slideLayout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diagrams/quickStyle1.xml" ContentType="application/vnd.openxmlformats-officedocument.drawingml.diagramStyle+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51"/>
  </p:notesMasterIdLst>
  <p:handoutMasterIdLst>
    <p:handoutMasterId r:id="rId52"/>
  </p:handoutMasterIdLst>
  <p:sldIdLst>
    <p:sldId id="951" r:id="rId3"/>
    <p:sldId id="877" r:id="rId4"/>
    <p:sldId id="1222" r:id="rId5"/>
    <p:sldId id="1216" r:id="rId6"/>
    <p:sldId id="1217" r:id="rId7"/>
    <p:sldId id="1219" r:id="rId8"/>
    <p:sldId id="1220" r:id="rId9"/>
    <p:sldId id="1221" r:id="rId10"/>
    <p:sldId id="1223" r:id="rId11"/>
    <p:sldId id="1231" r:id="rId12"/>
    <p:sldId id="1224" r:id="rId13"/>
    <p:sldId id="1225" r:id="rId14"/>
    <p:sldId id="1190" r:id="rId15"/>
    <p:sldId id="1191" r:id="rId16"/>
    <p:sldId id="1192" r:id="rId17"/>
    <p:sldId id="1193" r:id="rId18"/>
    <p:sldId id="1194" r:id="rId19"/>
    <p:sldId id="1195" r:id="rId20"/>
    <p:sldId id="1236" r:id="rId21"/>
    <p:sldId id="1239" r:id="rId22"/>
    <p:sldId id="1196" r:id="rId23"/>
    <p:sldId id="1241" r:id="rId24"/>
    <p:sldId id="1197" r:id="rId25"/>
    <p:sldId id="1240" r:id="rId26"/>
    <p:sldId id="1242" r:id="rId27"/>
    <p:sldId id="1243" r:id="rId28"/>
    <p:sldId id="1244" r:id="rId29"/>
    <p:sldId id="1199" r:id="rId30"/>
    <p:sldId id="1198" r:id="rId31"/>
    <p:sldId id="1235" r:id="rId32"/>
    <p:sldId id="1200" r:id="rId33"/>
    <p:sldId id="1201" r:id="rId34"/>
    <p:sldId id="1202" r:id="rId35"/>
    <p:sldId id="1204" r:id="rId36"/>
    <p:sldId id="1232" r:id="rId37"/>
    <p:sldId id="1211" r:id="rId38"/>
    <p:sldId id="1233" r:id="rId39"/>
    <p:sldId id="1213" r:id="rId40"/>
    <p:sldId id="1207" r:id="rId41"/>
    <p:sldId id="1208" r:id="rId42"/>
    <p:sldId id="1209" r:id="rId43"/>
    <p:sldId id="1212" r:id="rId44"/>
    <p:sldId id="1226" r:id="rId45"/>
    <p:sldId id="1228" r:id="rId46"/>
    <p:sldId id="1227" r:id="rId47"/>
    <p:sldId id="1230" r:id="rId48"/>
    <p:sldId id="1238" r:id="rId49"/>
    <p:sldId id="923" r:id="rId50"/>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2316">
          <p15:clr>
            <a:srgbClr val="A4A3A4"/>
          </p15:clr>
        </p15:guide>
        <p15:guide id="2" pos="3755">
          <p15:clr>
            <a:srgbClr val="A4A3A4"/>
          </p15:clr>
        </p15:guide>
      </p15:sldGuideLst>
    </p:ext>
    <p:ext uri="{2D200454-40CA-4A62-9FC3-DE9A4176ACB9}">
      <p15:notesGuideLst xmlns:p15="http://schemas.microsoft.com/office/powerpoint/2012/main" xmlns="">
        <p15:guide id="1" orient="horz" pos="3088">
          <p15:clr>
            <a:srgbClr val="A4A3A4"/>
          </p15:clr>
        </p15:guide>
        <p15:guide id="2" pos="211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159BFF"/>
    <a:srgbClr val="FF6600"/>
    <a:srgbClr val="827B76"/>
    <a:srgbClr val="837B78"/>
    <a:srgbClr val="78706A"/>
    <a:srgbClr val="F79B21"/>
    <a:srgbClr val="FE7B0E"/>
    <a:srgbClr val="008AF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58" autoAdjust="0"/>
    <p:restoredTop sz="86642" autoAdjust="0"/>
  </p:normalViewPr>
  <p:slideViewPr>
    <p:cSldViewPr>
      <p:cViewPr>
        <p:scale>
          <a:sx n="80" d="100"/>
          <a:sy n="80" d="100"/>
        </p:scale>
        <p:origin x="-282" y="78"/>
      </p:cViewPr>
      <p:guideLst>
        <p:guide orient="horz" pos="2316"/>
        <p:guide pos="3755"/>
      </p:guideLst>
    </p:cSldViewPr>
  </p:slideViewPr>
  <p:notesTextViewPr>
    <p:cViewPr>
      <p:scale>
        <a:sx n="100" d="100"/>
        <a:sy n="100" d="100"/>
      </p:scale>
      <p:origin x="0" y="0"/>
    </p:cViewPr>
  </p:notesTextViewPr>
  <p:sorterViewPr>
    <p:cViewPr>
      <p:scale>
        <a:sx n="66" d="100"/>
        <a:sy n="66" d="100"/>
      </p:scale>
      <p:origin x="0" y="11292"/>
    </p:cViewPr>
  </p:sorterViewPr>
  <p:notesViewPr>
    <p:cSldViewPr>
      <p:cViewPr varScale="1">
        <p:scale>
          <a:sx n="77" d="100"/>
          <a:sy n="77" d="100"/>
        </p:scale>
        <p:origin x="-2034" y="-102"/>
      </p:cViewPr>
      <p:guideLst>
        <p:guide orient="horz" pos="3088"/>
        <p:guide pos="2112"/>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B27D503-2EFE-419E-8FFA-1B1BDED0F46E}" type="doc">
      <dgm:prSet loTypeId="urn:microsoft.com/office/officeart/2005/8/layout/radial3" loCatId="relationship" qsTypeId="urn:microsoft.com/office/officeart/2005/8/quickstyle/simple4#1" qsCatId="simple" csTypeId="urn:microsoft.com/office/officeart/2005/8/colors/colorful1#1" csCatId="colorful" phldr="1"/>
      <dgm:spPr/>
      <dgm:t>
        <a:bodyPr/>
        <a:lstStyle/>
        <a:p>
          <a:endParaRPr lang="zh-CN" altLang="en-US"/>
        </a:p>
      </dgm:t>
    </dgm:pt>
    <dgm:pt modelId="{F76782E7-4608-4722-8ACB-C8E973D3724E}">
      <dgm:prSet phldrT="[文本]" custT="1">
        <dgm:style>
          <a:lnRef idx="1">
            <a:schemeClr val="accent2"/>
          </a:lnRef>
          <a:fillRef idx="3">
            <a:schemeClr val="accent2"/>
          </a:fillRef>
          <a:effectRef idx="2">
            <a:schemeClr val="accent2"/>
          </a:effectRef>
          <a:fontRef idx="minor">
            <a:schemeClr val="lt1"/>
          </a:fontRef>
        </dgm:style>
      </dgm:prSet>
      <dgm:spPr>
        <a:solidFill>
          <a:srgbClr val="CD1F06"/>
        </a:solidFill>
      </dgm:spPr>
      <dgm:t>
        <a:bodyPr/>
        <a:lstStyle/>
        <a:p>
          <a:pPr>
            <a:lnSpc>
              <a:spcPct val="50000"/>
            </a:lnSpc>
          </a:pPr>
          <a:r>
            <a:rPr lang="zh-CN" altLang="en-US" sz="2500" dirty="0">
              <a:latin typeface="微软雅黑" panose="020B0503020204020204" pitchFamily="34" charset="-122"/>
              <a:ea typeface="微软雅黑" panose="020B0503020204020204" pitchFamily="34" charset="-122"/>
            </a:rPr>
            <a:t>光伏</a:t>
          </a:r>
          <a:endParaRPr lang="en-US" altLang="zh-CN" sz="2500" dirty="0">
            <a:latin typeface="微软雅黑" panose="020B0503020204020204" pitchFamily="34" charset="-122"/>
            <a:ea typeface="微软雅黑" panose="020B0503020204020204" pitchFamily="34" charset="-122"/>
          </a:endParaRPr>
        </a:p>
        <a:p>
          <a:pPr>
            <a:lnSpc>
              <a:spcPct val="50000"/>
            </a:lnSpc>
          </a:pPr>
          <a:r>
            <a:rPr lang="zh-CN" altLang="en-US" sz="2500" dirty="0">
              <a:latin typeface="微软雅黑" panose="020B0503020204020204" pitchFamily="34" charset="-122"/>
              <a:ea typeface="微软雅黑" panose="020B0503020204020204" pitchFamily="34" charset="-122"/>
            </a:rPr>
            <a:t>电站</a:t>
          </a:r>
        </a:p>
      </dgm:t>
    </dgm:pt>
    <dgm:pt modelId="{A0304884-98B4-40B6-9C34-32B5E5299714}" type="parTrans" cxnId="{5E360544-9577-46BE-9C30-C9BA0DA59ACC}">
      <dgm:prSet/>
      <dgm:spPr/>
      <dgm:t>
        <a:bodyPr/>
        <a:lstStyle/>
        <a:p>
          <a:endParaRPr lang="zh-CN" altLang="en-US">
            <a:latin typeface="微软雅黑" panose="020B0503020204020204" pitchFamily="34" charset="-122"/>
            <a:ea typeface="微软雅黑" panose="020B0503020204020204" pitchFamily="34" charset="-122"/>
          </a:endParaRPr>
        </a:p>
      </dgm:t>
    </dgm:pt>
    <dgm:pt modelId="{556C6004-F61F-4340-A227-82A97E994178}" type="sibTrans" cxnId="{5E360544-9577-46BE-9C30-C9BA0DA59ACC}">
      <dgm:prSet/>
      <dgm:spPr/>
      <dgm:t>
        <a:bodyPr/>
        <a:lstStyle/>
        <a:p>
          <a:endParaRPr lang="zh-CN" altLang="en-US">
            <a:latin typeface="微软雅黑" panose="020B0503020204020204" pitchFamily="34" charset="-122"/>
            <a:ea typeface="微软雅黑" panose="020B0503020204020204" pitchFamily="34" charset="-122"/>
          </a:endParaRPr>
        </a:p>
      </dgm:t>
    </dgm:pt>
    <dgm:pt modelId="{2AB2B8E2-6CFD-440A-8A05-13B6B4E80F31}">
      <dgm:prSet phldrT="[文本]">
        <dgm:style>
          <a:lnRef idx="1">
            <a:schemeClr val="accent4"/>
          </a:lnRef>
          <a:fillRef idx="3">
            <a:schemeClr val="accent4"/>
          </a:fillRef>
          <a:effectRef idx="2">
            <a:schemeClr val="accent4"/>
          </a:effectRef>
          <a:fontRef idx="minor">
            <a:schemeClr val="lt1"/>
          </a:fontRef>
        </dgm:style>
      </dgm:prSet>
      <dgm:spPr>
        <a:solidFill>
          <a:srgbClr val="7030A0"/>
        </a:solidFill>
      </dgm:spPr>
      <dgm:t>
        <a:bodyPr/>
        <a:lstStyle/>
        <a:p>
          <a:r>
            <a:rPr lang="zh-CN" altLang="en-US" dirty="0">
              <a:latin typeface="微软雅黑" panose="020B0503020204020204" pitchFamily="34" charset="-122"/>
              <a:ea typeface="微软雅黑" panose="020B0503020204020204" pitchFamily="34" charset="-122"/>
            </a:rPr>
            <a:t>规划</a:t>
          </a:r>
        </a:p>
      </dgm:t>
    </dgm:pt>
    <dgm:pt modelId="{077B69DD-8C99-40D3-BEDA-AA5217282347}" type="parTrans" cxnId="{4587FF1A-4194-4FAD-8576-E7B5FB820CA1}">
      <dgm:prSet/>
      <dgm:spPr/>
      <dgm:t>
        <a:bodyPr/>
        <a:lstStyle/>
        <a:p>
          <a:endParaRPr lang="zh-CN" altLang="en-US">
            <a:latin typeface="微软雅黑" panose="020B0503020204020204" pitchFamily="34" charset="-122"/>
            <a:ea typeface="微软雅黑" panose="020B0503020204020204" pitchFamily="34" charset="-122"/>
          </a:endParaRPr>
        </a:p>
      </dgm:t>
    </dgm:pt>
    <dgm:pt modelId="{D42F54AF-CCB7-474D-A1BA-EF1E492D136F}" type="sibTrans" cxnId="{4587FF1A-4194-4FAD-8576-E7B5FB820CA1}">
      <dgm:prSet/>
      <dgm:spPr/>
      <dgm:t>
        <a:bodyPr/>
        <a:lstStyle/>
        <a:p>
          <a:endParaRPr lang="zh-CN" altLang="en-US">
            <a:latin typeface="微软雅黑" panose="020B0503020204020204" pitchFamily="34" charset="-122"/>
            <a:ea typeface="微软雅黑" panose="020B0503020204020204" pitchFamily="34" charset="-122"/>
          </a:endParaRPr>
        </a:p>
      </dgm:t>
    </dgm:pt>
    <dgm:pt modelId="{A822C787-FB51-465C-81B5-42423C776808}">
      <dgm:prSet phldrT="[文本]">
        <dgm:style>
          <a:lnRef idx="1">
            <a:schemeClr val="accent1"/>
          </a:lnRef>
          <a:fillRef idx="3">
            <a:schemeClr val="accent1"/>
          </a:fillRef>
          <a:effectRef idx="2">
            <a:schemeClr val="accent1"/>
          </a:effectRef>
          <a:fontRef idx="minor">
            <a:schemeClr val="lt1"/>
          </a:fontRef>
        </dgm:style>
      </dgm:prSet>
      <dgm:spPr>
        <a:solidFill>
          <a:srgbClr val="3C78CE"/>
        </a:solidFill>
      </dgm:spPr>
      <dgm:t>
        <a:bodyPr/>
        <a:lstStyle/>
        <a:p>
          <a:r>
            <a:rPr lang="zh-CN" altLang="en-US" dirty="0">
              <a:latin typeface="微软雅黑" panose="020B0503020204020204" pitchFamily="34" charset="-122"/>
              <a:ea typeface="微软雅黑" panose="020B0503020204020204" pitchFamily="34" charset="-122"/>
            </a:rPr>
            <a:t>设计</a:t>
          </a:r>
        </a:p>
      </dgm:t>
    </dgm:pt>
    <dgm:pt modelId="{12250AA1-567C-42E5-8474-E6952071896F}" type="parTrans" cxnId="{B519E879-6E05-4A04-94B3-607CBECE9D6F}">
      <dgm:prSet/>
      <dgm:spPr/>
      <dgm:t>
        <a:bodyPr/>
        <a:lstStyle/>
        <a:p>
          <a:endParaRPr lang="zh-CN" altLang="en-US">
            <a:latin typeface="微软雅黑" panose="020B0503020204020204" pitchFamily="34" charset="-122"/>
            <a:ea typeface="微软雅黑" panose="020B0503020204020204" pitchFamily="34" charset="-122"/>
          </a:endParaRPr>
        </a:p>
      </dgm:t>
    </dgm:pt>
    <dgm:pt modelId="{A6CB2B05-332B-43FB-A826-06F6FC4CEB21}" type="sibTrans" cxnId="{B519E879-6E05-4A04-94B3-607CBECE9D6F}">
      <dgm:prSet/>
      <dgm:spPr/>
      <dgm:t>
        <a:bodyPr/>
        <a:lstStyle/>
        <a:p>
          <a:endParaRPr lang="zh-CN" altLang="en-US">
            <a:latin typeface="微软雅黑" panose="020B0503020204020204" pitchFamily="34" charset="-122"/>
            <a:ea typeface="微软雅黑" panose="020B0503020204020204" pitchFamily="34" charset="-122"/>
          </a:endParaRPr>
        </a:p>
      </dgm:t>
    </dgm:pt>
    <dgm:pt modelId="{AD727651-7534-4791-8FF4-ACB2F6AFF870}">
      <dgm:prSet phldrT="[文本]">
        <dgm:style>
          <a:lnRef idx="1">
            <a:schemeClr val="accent5"/>
          </a:lnRef>
          <a:fillRef idx="3">
            <a:schemeClr val="accent5"/>
          </a:fillRef>
          <a:effectRef idx="2">
            <a:schemeClr val="accent5"/>
          </a:effectRef>
          <a:fontRef idx="minor">
            <a:schemeClr val="lt1"/>
          </a:fontRef>
        </dgm:style>
      </dgm:prSet>
      <dgm:spPr>
        <a:solidFill>
          <a:srgbClr val="00B0F0"/>
        </a:solidFill>
      </dgm:spPr>
      <dgm:t>
        <a:bodyPr/>
        <a:lstStyle/>
        <a:p>
          <a:r>
            <a:rPr lang="zh-CN" altLang="en-US" dirty="0">
              <a:latin typeface="微软雅黑" panose="020B0503020204020204" pitchFamily="34" charset="-122"/>
              <a:ea typeface="微软雅黑" panose="020B0503020204020204" pitchFamily="34" charset="-122"/>
            </a:rPr>
            <a:t>施工</a:t>
          </a:r>
        </a:p>
      </dgm:t>
    </dgm:pt>
    <dgm:pt modelId="{B4E231E5-710E-444F-8E4A-9B8D7B8E1CB6}" type="parTrans" cxnId="{11160EC0-3A66-413E-874F-5E498755A4E9}">
      <dgm:prSet/>
      <dgm:spPr/>
      <dgm:t>
        <a:bodyPr/>
        <a:lstStyle/>
        <a:p>
          <a:endParaRPr lang="zh-CN" altLang="en-US">
            <a:latin typeface="微软雅黑" panose="020B0503020204020204" pitchFamily="34" charset="-122"/>
            <a:ea typeface="微软雅黑" panose="020B0503020204020204" pitchFamily="34" charset="-122"/>
          </a:endParaRPr>
        </a:p>
      </dgm:t>
    </dgm:pt>
    <dgm:pt modelId="{4F6AE446-5048-475A-A4D1-1B93A14B3E6C}" type="sibTrans" cxnId="{11160EC0-3A66-413E-874F-5E498755A4E9}">
      <dgm:prSet/>
      <dgm:spPr/>
      <dgm:t>
        <a:bodyPr/>
        <a:lstStyle/>
        <a:p>
          <a:endParaRPr lang="zh-CN" altLang="en-US">
            <a:latin typeface="微软雅黑" panose="020B0503020204020204" pitchFamily="34" charset="-122"/>
            <a:ea typeface="微软雅黑" panose="020B0503020204020204" pitchFamily="34" charset="-122"/>
          </a:endParaRPr>
        </a:p>
      </dgm:t>
    </dgm:pt>
    <dgm:pt modelId="{1569FA95-9393-40DD-8E1D-A6B0113368AE}">
      <dgm:prSet phldrT="[文本]">
        <dgm:style>
          <a:lnRef idx="1">
            <a:schemeClr val="accent6"/>
          </a:lnRef>
          <a:fillRef idx="3">
            <a:schemeClr val="accent6"/>
          </a:fillRef>
          <a:effectRef idx="2">
            <a:schemeClr val="accent6"/>
          </a:effectRef>
          <a:fontRef idx="minor">
            <a:schemeClr val="lt1"/>
          </a:fontRef>
        </dgm:style>
      </dgm:prSet>
      <dgm:spPr>
        <a:solidFill>
          <a:srgbClr val="FF8500"/>
        </a:solidFill>
      </dgm:spPr>
      <dgm:t>
        <a:bodyPr/>
        <a:lstStyle/>
        <a:p>
          <a:r>
            <a:rPr lang="zh-CN" altLang="en-US" dirty="0">
              <a:latin typeface="微软雅黑" panose="020B0503020204020204" pitchFamily="34" charset="-122"/>
              <a:ea typeface="微软雅黑" panose="020B0503020204020204" pitchFamily="34" charset="-122"/>
            </a:rPr>
            <a:t>运维</a:t>
          </a:r>
        </a:p>
      </dgm:t>
    </dgm:pt>
    <dgm:pt modelId="{46D89025-E97E-49D7-B7DD-441677B70582}" type="parTrans" cxnId="{5F8E415E-F174-4C0A-8711-D1E8BA201C5A}">
      <dgm:prSet/>
      <dgm:spPr/>
      <dgm:t>
        <a:bodyPr/>
        <a:lstStyle/>
        <a:p>
          <a:endParaRPr lang="zh-CN" altLang="en-US">
            <a:latin typeface="微软雅黑" panose="020B0503020204020204" pitchFamily="34" charset="-122"/>
            <a:ea typeface="微软雅黑" panose="020B0503020204020204" pitchFamily="34" charset="-122"/>
          </a:endParaRPr>
        </a:p>
      </dgm:t>
    </dgm:pt>
    <dgm:pt modelId="{9B623D02-B94F-4B0D-A976-FBA07E1288BC}" type="sibTrans" cxnId="{5F8E415E-F174-4C0A-8711-D1E8BA201C5A}">
      <dgm:prSet/>
      <dgm:spPr/>
      <dgm:t>
        <a:bodyPr/>
        <a:lstStyle/>
        <a:p>
          <a:endParaRPr lang="zh-CN" altLang="en-US">
            <a:latin typeface="微软雅黑" panose="020B0503020204020204" pitchFamily="34" charset="-122"/>
            <a:ea typeface="微软雅黑" panose="020B0503020204020204" pitchFamily="34" charset="-122"/>
          </a:endParaRPr>
        </a:p>
      </dgm:t>
    </dgm:pt>
    <dgm:pt modelId="{1B864259-7E0F-4DF9-A2B3-B89110C94209}">
      <dgm:prSet phldrT="[文本]">
        <dgm:style>
          <a:lnRef idx="1">
            <a:schemeClr val="accent3"/>
          </a:lnRef>
          <a:fillRef idx="3">
            <a:schemeClr val="accent3"/>
          </a:fillRef>
          <a:effectRef idx="2">
            <a:schemeClr val="accent3"/>
          </a:effectRef>
          <a:fontRef idx="minor">
            <a:schemeClr val="lt1"/>
          </a:fontRef>
        </dgm:style>
      </dgm:prSet>
      <dgm:spPr>
        <a:solidFill>
          <a:srgbClr val="8BAB00"/>
        </a:solidFill>
      </dgm:spPr>
      <dgm:t>
        <a:bodyPr/>
        <a:lstStyle/>
        <a:p>
          <a:r>
            <a:rPr lang="zh-CN" altLang="en-US" dirty="0">
              <a:latin typeface="微软雅黑" panose="020B0503020204020204" pitchFamily="34" charset="-122"/>
              <a:ea typeface="微软雅黑" panose="020B0503020204020204" pitchFamily="34" charset="-122"/>
            </a:rPr>
            <a:t>验收</a:t>
          </a:r>
        </a:p>
      </dgm:t>
    </dgm:pt>
    <dgm:pt modelId="{77305106-A143-4436-8D40-24AF0BFA3442}" type="parTrans" cxnId="{B99F5F2C-D879-4A94-98F6-85CD784B6954}">
      <dgm:prSet/>
      <dgm:spPr/>
      <dgm:t>
        <a:bodyPr/>
        <a:lstStyle/>
        <a:p>
          <a:endParaRPr lang="zh-CN" altLang="en-US">
            <a:latin typeface="微软雅黑" panose="020B0503020204020204" pitchFamily="34" charset="-122"/>
            <a:ea typeface="微软雅黑" panose="020B0503020204020204" pitchFamily="34" charset="-122"/>
          </a:endParaRPr>
        </a:p>
      </dgm:t>
    </dgm:pt>
    <dgm:pt modelId="{11ED9039-6630-4820-9A79-7888365205CE}" type="sibTrans" cxnId="{B99F5F2C-D879-4A94-98F6-85CD784B6954}">
      <dgm:prSet/>
      <dgm:spPr/>
      <dgm:t>
        <a:bodyPr/>
        <a:lstStyle/>
        <a:p>
          <a:endParaRPr lang="zh-CN" altLang="en-US">
            <a:latin typeface="微软雅黑" panose="020B0503020204020204" pitchFamily="34" charset="-122"/>
            <a:ea typeface="微软雅黑" panose="020B0503020204020204" pitchFamily="34" charset="-122"/>
          </a:endParaRPr>
        </a:p>
      </dgm:t>
    </dgm:pt>
    <dgm:pt modelId="{E48C2E78-A69C-4EB7-90A4-8E2E4B8826DF}" type="pres">
      <dgm:prSet presAssocID="{EB27D503-2EFE-419E-8FFA-1B1BDED0F46E}" presName="composite" presStyleCnt="0">
        <dgm:presLayoutVars>
          <dgm:chMax val="1"/>
          <dgm:dir/>
          <dgm:resizeHandles val="exact"/>
        </dgm:presLayoutVars>
      </dgm:prSet>
      <dgm:spPr/>
      <dgm:t>
        <a:bodyPr/>
        <a:lstStyle/>
        <a:p>
          <a:endParaRPr lang="zh-CN" altLang="en-US"/>
        </a:p>
      </dgm:t>
    </dgm:pt>
    <dgm:pt modelId="{2B4D5045-6D29-4B07-B2C5-2DBCBEA282D1}" type="pres">
      <dgm:prSet presAssocID="{EB27D503-2EFE-419E-8FFA-1B1BDED0F46E}" presName="radial" presStyleCnt="0">
        <dgm:presLayoutVars>
          <dgm:animLvl val="ctr"/>
        </dgm:presLayoutVars>
      </dgm:prSet>
      <dgm:spPr/>
    </dgm:pt>
    <dgm:pt modelId="{CE00A88B-73F4-420F-B1CF-5BF0052B1278}" type="pres">
      <dgm:prSet presAssocID="{F76782E7-4608-4722-8ACB-C8E973D3724E}" presName="centerShape" presStyleLbl="vennNode1" presStyleIdx="0" presStyleCnt="6"/>
      <dgm:spPr/>
      <dgm:t>
        <a:bodyPr/>
        <a:lstStyle/>
        <a:p>
          <a:endParaRPr lang="zh-CN" altLang="en-US"/>
        </a:p>
      </dgm:t>
    </dgm:pt>
    <dgm:pt modelId="{9F267963-D523-4A71-8F92-DA6BE1638C59}" type="pres">
      <dgm:prSet presAssocID="{2AB2B8E2-6CFD-440A-8A05-13B6B4E80F31}" presName="node" presStyleLbl="vennNode1" presStyleIdx="1" presStyleCnt="6">
        <dgm:presLayoutVars>
          <dgm:bulletEnabled val="1"/>
        </dgm:presLayoutVars>
      </dgm:prSet>
      <dgm:spPr/>
      <dgm:t>
        <a:bodyPr/>
        <a:lstStyle/>
        <a:p>
          <a:endParaRPr lang="zh-CN" altLang="en-US"/>
        </a:p>
      </dgm:t>
    </dgm:pt>
    <dgm:pt modelId="{58643847-3948-4A42-839C-4B449566B6D8}" type="pres">
      <dgm:prSet presAssocID="{A822C787-FB51-465C-81B5-42423C776808}" presName="node" presStyleLbl="vennNode1" presStyleIdx="2" presStyleCnt="6">
        <dgm:presLayoutVars>
          <dgm:bulletEnabled val="1"/>
        </dgm:presLayoutVars>
      </dgm:prSet>
      <dgm:spPr/>
      <dgm:t>
        <a:bodyPr/>
        <a:lstStyle/>
        <a:p>
          <a:endParaRPr lang="zh-CN" altLang="en-US"/>
        </a:p>
      </dgm:t>
    </dgm:pt>
    <dgm:pt modelId="{4ACABEBA-0D5C-41E7-912C-E0012DBA5711}" type="pres">
      <dgm:prSet presAssocID="{AD727651-7534-4791-8FF4-ACB2F6AFF870}" presName="node" presStyleLbl="vennNode1" presStyleIdx="3" presStyleCnt="6">
        <dgm:presLayoutVars>
          <dgm:bulletEnabled val="1"/>
        </dgm:presLayoutVars>
      </dgm:prSet>
      <dgm:spPr/>
      <dgm:t>
        <a:bodyPr/>
        <a:lstStyle/>
        <a:p>
          <a:endParaRPr lang="zh-CN" altLang="en-US"/>
        </a:p>
      </dgm:t>
    </dgm:pt>
    <dgm:pt modelId="{500743A8-B340-4E09-87CD-2B997D16D5D4}" type="pres">
      <dgm:prSet presAssocID="{1B864259-7E0F-4DF9-A2B3-B89110C94209}" presName="node" presStyleLbl="vennNode1" presStyleIdx="4" presStyleCnt="6">
        <dgm:presLayoutVars>
          <dgm:bulletEnabled val="1"/>
        </dgm:presLayoutVars>
      </dgm:prSet>
      <dgm:spPr/>
      <dgm:t>
        <a:bodyPr/>
        <a:lstStyle/>
        <a:p>
          <a:endParaRPr lang="zh-CN" altLang="en-US"/>
        </a:p>
      </dgm:t>
    </dgm:pt>
    <dgm:pt modelId="{19007E95-2091-48F4-BEDE-A6DD04F36F24}" type="pres">
      <dgm:prSet presAssocID="{1569FA95-9393-40DD-8E1D-A6B0113368AE}" presName="node" presStyleLbl="vennNode1" presStyleIdx="5" presStyleCnt="6">
        <dgm:presLayoutVars>
          <dgm:bulletEnabled val="1"/>
        </dgm:presLayoutVars>
      </dgm:prSet>
      <dgm:spPr/>
      <dgm:t>
        <a:bodyPr/>
        <a:lstStyle/>
        <a:p>
          <a:endParaRPr lang="zh-CN" altLang="en-US"/>
        </a:p>
      </dgm:t>
    </dgm:pt>
  </dgm:ptLst>
  <dgm:cxnLst>
    <dgm:cxn modelId="{FE2BC4AD-324F-484D-B850-A388F21C8379}" type="presOf" srcId="{2AB2B8E2-6CFD-440A-8A05-13B6B4E80F31}" destId="{9F267963-D523-4A71-8F92-DA6BE1638C59}" srcOrd="0" destOrd="0" presId="urn:microsoft.com/office/officeart/2005/8/layout/radial3"/>
    <dgm:cxn modelId="{5E360544-9577-46BE-9C30-C9BA0DA59ACC}" srcId="{EB27D503-2EFE-419E-8FFA-1B1BDED0F46E}" destId="{F76782E7-4608-4722-8ACB-C8E973D3724E}" srcOrd="0" destOrd="0" parTransId="{A0304884-98B4-40B6-9C34-32B5E5299714}" sibTransId="{556C6004-F61F-4340-A227-82A97E994178}"/>
    <dgm:cxn modelId="{7F16B5E4-CF56-4115-BA5C-27359A34BDE0}" type="presOf" srcId="{1569FA95-9393-40DD-8E1D-A6B0113368AE}" destId="{19007E95-2091-48F4-BEDE-A6DD04F36F24}" srcOrd="0" destOrd="0" presId="urn:microsoft.com/office/officeart/2005/8/layout/radial3"/>
    <dgm:cxn modelId="{4587FF1A-4194-4FAD-8576-E7B5FB820CA1}" srcId="{F76782E7-4608-4722-8ACB-C8E973D3724E}" destId="{2AB2B8E2-6CFD-440A-8A05-13B6B4E80F31}" srcOrd="0" destOrd="0" parTransId="{077B69DD-8C99-40D3-BEDA-AA5217282347}" sibTransId="{D42F54AF-CCB7-474D-A1BA-EF1E492D136F}"/>
    <dgm:cxn modelId="{C4F51FC4-E402-4629-B24E-0118CAC9A3E6}" type="presOf" srcId="{AD727651-7534-4791-8FF4-ACB2F6AFF870}" destId="{4ACABEBA-0D5C-41E7-912C-E0012DBA5711}" srcOrd="0" destOrd="0" presId="urn:microsoft.com/office/officeart/2005/8/layout/radial3"/>
    <dgm:cxn modelId="{5F8E415E-F174-4C0A-8711-D1E8BA201C5A}" srcId="{F76782E7-4608-4722-8ACB-C8E973D3724E}" destId="{1569FA95-9393-40DD-8E1D-A6B0113368AE}" srcOrd="4" destOrd="0" parTransId="{46D89025-E97E-49D7-B7DD-441677B70582}" sibTransId="{9B623D02-B94F-4B0D-A976-FBA07E1288BC}"/>
    <dgm:cxn modelId="{B99F5F2C-D879-4A94-98F6-85CD784B6954}" srcId="{F76782E7-4608-4722-8ACB-C8E973D3724E}" destId="{1B864259-7E0F-4DF9-A2B3-B89110C94209}" srcOrd="3" destOrd="0" parTransId="{77305106-A143-4436-8D40-24AF0BFA3442}" sibTransId="{11ED9039-6630-4820-9A79-7888365205CE}"/>
    <dgm:cxn modelId="{11160EC0-3A66-413E-874F-5E498755A4E9}" srcId="{F76782E7-4608-4722-8ACB-C8E973D3724E}" destId="{AD727651-7534-4791-8FF4-ACB2F6AFF870}" srcOrd="2" destOrd="0" parTransId="{B4E231E5-710E-444F-8E4A-9B8D7B8E1CB6}" sibTransId="{4F6AE446-5048-475A-A4D1-1B93A14B3E6C}"/>
    <dgm:cxn modelId="{B519E879-6E05-4A04-94B3-607CBECE9D6F}" srcId="{F76782E7-4608-4722-8ACB-C8E973D3724E}" destId="{A822C787-FB51-465C-81B5-42423C776808}" srcOrd="1" destOrd="0" parTransId="{12250AA1-567C-42E5-8474-E6952071896F}" sibTransId="{A6CB2B05-332B-43FB-A826-06F6FC4CEB21}"/>
    <dgm:cxn modelId="{3902489A-49A3-4013-9433-66E3FE6EFFAB}" type="presOf" srcId="{F76782E7-4608-4722-8ACB-C8E973D3724E}" destId="{CE00A88B-73F4-420F-B1CF-5BF0052B1278}" srcOrd="0" destOrd="0" presId="urn:microsoft.com/office/officeart/2005/8/layout/radial3"/>
    <dgm:cxn modelId="{2E29A61A-CBF2-4EB9-AEFD-A594270243AF}" type="presOf" srcId="{1B864259-7E0F-4DF9-A2B3-B89110C94209}" destId="{500743A8-B340-4E09-87CD-2B997D16D5D4}" srcOrd="0" destOrd="0" presId="urn:microsoft.com/office/officeart/2005/8/layout/radial3"/>
    <dgm:cxn modelId="{1D327D2F-2EA7-4582-9392-529E0A9EC587}" type="presOf" srcId="{A822C787-FB51-465C-81B5-42423C776808}" destId="{58643847-3948-4A42-839C-4B449566B6D8}" srcOrd="0" destOrd="0" presId="urn:microsoft.com/office/officeart/2005/8/layout/radial3"/>
    <dgm:cxn modelId="{FB9C8DFA-745A-498D-9EED-B9EB7F914E7C}" type="presOf" srcId="{EB27D503-2EFE-419E-8FFA-1B1BDED0F46E}" destId="{E48C2E78-A69C-4EB7-90A4-8E2E4B8826DF}" srcOrd="0" destOrd="0" presId="urn:microsoft.com/office/officeart/2005/8/layout/radial3"/>
    <dgm:cxn modelId="{82D5CF24-5051-45D2-997C-781FE6C9A338}" type="presParOf" srcId="{E48C2E78-A69C-4EB7-90A4-8E2E4B8826DF}" destId="{2B4D5045-6D29-4B07-B2C5-2DBCBEA282D1}" srcOrd="0" destOrd="0" presId="urn:microsoft.com/office/officeart/2005/8/layout/radial3"/>
    <dgm:cxn modelId="{6C7C6E2C-DA5C-4D5C-867C-C9E1699F4086}" type="presParOf" srcId="{2B4D5045-6D29-4B07-B2C5-2DBCBEA282D1}" destId="{CE00A88B-73F4-420F-B1CF-5BF0052B1278}" srcOrd="0" destOrd="0" presId="urn:microsoft.com/office/officeart/2005/8/layout/radial3"/>
    <dgm:cxn modelId="{90DE1BD9-D938-4D4D-87FB-AA923B114204}" type="presParOf" srcId="{2B4D5045-6D29-4B07-B2C5-2DBCBEA282D1}" destId="{9F267963-D523-4A71-8F92-DA6BE1638C59}" srcOrd="1" destOrd="0" presId="urn:microsoft.com/office/officeart/2005/8/layout/radial3"/>
    <dgm:cxn modelId="{AA702D81-A811-4E9C-B2F9-A0B49A80FC2F}" type="presParOf" srcId="{2B4D5045-6D29-4B07-B2C5-2DBCBEA282D1}" destId="{58643847-3948-4A42-839C-4B449566B6D8}" srcOrd="2" destOrd="0" presId="urn:microsoft.com/office/officeart/2005/8/layout/radial3"/>
    <dgm:cxn modelId="{9A482F5D-788B-40A2-A43A-4532F8418A70}" type="presParOf" srcId="{2B4D5045-6D29-4B07-B2C5-2DBCBEA282D1}" destId="{4ACABEBA-0D5C-41E7-912C-E0012DBA5711}" srcOrd="3" destOrd="0" presId="urn:microsoft.com/office/officeart/2005/8/layout/radial3"/>
    <dgm:cxn modelId="{ADFAC710-BF67-4415-B896-C442C7A07949}" type="presParOf" srcId="{2B4D5045-6D29-4B07-B2C5-2DBCBEA282D1}" destId="{500743A8-B340-4E09-87CD-2B997D16D5D4}" srcOrd="4" destOrd="0" presId="urn:microsoft.com/office/officeart/2005/8/layout/radial3"/>
    <dgm:cxn modelId="{8EA15D54-B126-499E-A5D6-C40FCFF9D13A}" type="presParOf" srcId="{2B4D5045-6D29-4B07-B2C5-2DBCBEA282D1}" destId="{19007E95-2091-48F4-BEDE-A6DD04F36F24}" srcOrd="5" destOrd="0" presId="urn:microsoft.com/office/officeart/2005/8/layout/radial3"/>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E00A88B-73F4-420F-B1CF-5BF0052B1278}">
      <dsp:nvSpPr>
        <dsp:cNvPr id="0" name=""/>
        <dsp:cNvSpPr/>
      </dsp:nvSpPr>
      <dsp:spPr>
        <a:xfrm>
          <a:off x="1251284" y="794128"/>
          <a:ext cx="1840855" cy="1840855"/>
        </a:xfrm>
        <a:prstGeom prst="ellipse">
          <a:avLst/>
        </a:prstGeom>
        <a:solidFill>
          <a:srgbClr val="CD1F06"/>
        </a:soli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50000"/>
            </a:lnSpc>
            <a:spcBef>
              <a:spcPct val="0"/>
            </a:spcBef>
            <a:spcAft>
              <a:spcPct val="35000"/>
            </a:spcAft>
          </a:pPr>
          <a:r>
            <a:rPr lang="zh-CN" altLang="en-US" sz="2500" kern="1200" dirty="0">
              <a:latin typeface="微软雅黑" panose="020B0503020204020204" pitchFamily="34" charset="-122"/>
              <a:ea typeface="微软雅黑" panose="020B0503020204020204" pitchFamily="34" charset="-122"/>
            </a:rPr>
            <a:t>光伏</a:t>
          </a:r>
          <a:endParaRPr lang="en-US" altLang="zh-CN" sz="2500" kern="1200" dirty="0">
            <a:latin typeface="微软雅黑" panose="020B0503020204020204" pitchFamily="34" charset="-122"/>
            <a:ea typeface="微软雅黑" panose="020B0503020204020204" pitchFamily="34" charset="-122"/>
          </a:endParaRPr>
        </a:p>
        <a:p>
          <a:pPr lvl="0" algn="ctr" defTabSz="1111250">
            <a:lnSpc>
              <a:spcPct val="50000"/>
            </a:lnSpc>
            <a:spcBef>
              <a:spcPct val="0"/>
            </a:spcBef>
            <a:spcAft>
              <a:spcPct val="35000"/>
            </a:spcAft>
          </a:pPr>
          <a:r>
            <a:rPr lang="zh-CN" altLang="en-US" sz="2500" kern="1200" dirty="0">
              <a:latin typeface="微软雅黑" panose="020B0503020204020204" pitchFamily="34" charset="-122"/>
              <a:ea typeface="微软雅黑" panose="020B0503020204020204" pitchFamily="34" charset="-122"/>
            </a:rPr>
            <a:t>电站</a:t>
          </a:r>
        </a:p>
      </dsp:txBody>
      <dsp:txXfrm>
        <a:off x="1251284" y="794128"/>
        <a:ext cx="1840855" cy="1840855"/>
      </dsp:txXfrm>
    </dsp:sp>
    <dsp:sp modelId="{9F267963-D523-4A71-8F92-DA6BE1638C59}">
      <dsp:nvSpPr>
        <dsp:cNvPr id="0" name=""/>
        <dsp:cNvSpPr/>
      </dsp:nvSpPr>
      <dsp:spPr>
        <a:xfrm>
          <a:off x="1711498" y="56794"/>
          <a:ext cx="920427" cy="920427"/>
        </a:xfrm>
        <a:prstGeom prst="ellipse">
          <a:avLst/>
        </a:prstGeom>
        <a:solidFill>
          <a:srgbClr val="7030A0"/>
        </a:soli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a:latin typeface="微软雅黑" panose="020B0503020204020204" pitchFamily="34" charset="-122"/>
              <a:ea typeface="微软雅黑" panose="020B0503020204020204" pitchFamily="34" charset="-122"/>
            </a:rPr>
            <a:t>规划</a:t>
          </a:r>
        </a:p>
      </dsp:txBody>
      <dsp:txXfrm>
        <a:off x="1711498" y="56794"/>
        <a:ext cx="920427" cy="920427"/>
      </dsp:txXfrm>
    </dsp:sp>
    <dsp:sp modelId="{58643847-3948-4A42-839C-4B449566B6D8}">
      <dsp:nvSpPr>
        <dsp:cNvPr id="0" name=""/>
        <dsp:cNvSpPr/>
      </dsp:nvSpPr>
      <dsp:spPr>
        <a:xfrm>
          <a:off x="2850433" y="884279"/>
          <a:ext cx="920427" cy="920427"/>
        </a:xfrm>
        <a:prstGeom prst="ellipse">
          <a:avLst/>
        </a:prstGeom>
        <a:solidFill>
          <a:srgbClr val="3C78CE"/>
        </a:soli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a:latin typeface="微软雅黑" panose="020B0503020204020204" pitchFamily="34" charset="-122"/>
              <a:ea typeface="微软雅黑" panose="020B0503020204020204" pitchFamily="34" charset="-122"/>
            </a:rPr>
            <a:t>设计</a:t>
          </a:r>
        </a:p>
      </dsp:txBody>
      <dsp:txXfrm>
        <a:off x="2850433" y="884279"/>
        <a:ext cx="920427" cy="920427"/>
      </dsp:txXfrm>
    </dsp:sp>
    <dsp:sp modelId="{4ACABEBA-0D5C-41E7-912C-E0012DBA5711}">
      <dsp:nvSpPr>
        <dsp:cNvPr id="0" name=""/>
        <dsp:cNvSpPr/>
      </dsp:nvSpPr>
      <dsp:spPr>
        <a:xfrm>
          <a:off x="2415398" y="2223177"/>
          <a:ext cx="920427" cy="920427"/>
        </a:xfrm>
        <a:prstGeom prst="ellipse">
          <a:avLst/>
        </a:prstGeom>
        <a:solidFill>
          <a:srgbClr val="00B0F0"/>
        </a:soli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a:latin typeface="微软雅黑" panose="020B0503020204020204" pitchFamily="34" charset="-122"/>
              <a:ea typeface="微软雅黑" panose="020B0503020204020204" pitchFamily="34" charset="-122"/>
            </a:rPr>
            <a:t>施工</a:t>
          </a:r>
        </a:p>
      </dsp:txBody>
      <dsp:txXfrm>
        <a:off x="2415398" y="2223177"/>
        <a:ext cx="920427" cy="920427"/>
      </dsp:txXfrm>
    </dsp:sp>
    <dsp:sp modelId="{500743A8-B340-4E09-87CD-2B997D16D5D4}">
      <dsp:nvSpPr>
        <dsp:cNvPr id="0" name=""/>
        <dsp:cNvSpPr/>
      </dsp:nvSpPr>
      <dsp:spPr>
        <a:xfrm>
          <a:off x="1007597" y="2223177"/>
          <a:ext cx="920427" cy="920427"/>
        </a:xfrm>
        <a:prstGeom prst="ellipse">
          <a:avLst/>
        </a:prstGeom>
        <a:solidFill>
          <a:srgbClr val="8BAB00"/>
        </a:soli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a:latin typeface="微软雅黑" panose="020B0503020204020204" pitchFamily="34" charset="-122"/>
              <a:ea typeface="微软雅黑" panose="020B0503020204020204" pitchFamily="34" charset="-122"/>
            </a:rPr>
            <a:t>验收</a:t>
          </a:r>
        </a:p>
      </dsp:txBody>
      <dsp:txXfrm>
        <a:off x="1007597" y="2223177"/>
        <a:ext cx="920427" cy="920427"/>
      </dsp:txXfrm>
    </dsp:sp>
    <dsp:sp modelId="{19007E95-2091-48F4-BEDE-A6DD04F36F24}">
      <dsp:nvSpPr>
        <dsp:cNvPr id="0" name=""/>
        <dsp:cNvSpPr/>
      </dsp:nvSpPr>
      <dsp:spPr>
        <a:xfrm>
          <a:off x="572563" y="884279"/>
          <a:ext cx="920427" cy="920427"/>
        </a:xfrm>
        <a:prstGeom prst="ellipse">
          <a:avLst/>
        </a:prstGeom>
        <a:solidFill>
          <a:srgbClr val="FF8500"/>
        </a:soli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zh-CN" altLang="en-US" sz="2300" kern="1200" dirty="0">
              <a:latin typeface="微软雅黑" panose="020B0503020204020204" pitchFamily="34" charset="-122"/>
              <a:ea typeface="微软雅黑" panose="020B0503020204020204" pitchFamily="34" charset="-122"/>
            </a:rPr>
            <a:t>运维</a:t>
          </a:r>
        </a:p>
      </dsp:txBody>
      <dsp:txXfrm>
        <a:off x="572563" y="884279"/>
        <a:ext cx="920427" cy="920427"/>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8C516F85-109F-41BF-B0DA-899557680AEB}" type="datetimeFigureOut">
              <a:rPr lang="zh-CN" altLang="en-US"/>
              <a:pPr>
                <a:defRPr/>
              </a:pPr>
              <a:t>2019/4/26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9D202120-83C9-4DA3-A28A-4FE2554E64C0}" type="slidenum">
              <a:rPr lang="zh-CN" altLang="en-US"/>
              <a:pPr>
                <a:defRPr/>
              </a:pPr>
              <a:t>‹#›</a:t>
            </a:fld>
            <a:endParaRPr lang="zh-CN" altLang="en-US"/>
          </a:p>
        </p:txBody>
      </p:sp>
    </p:spTree>
    <p:extLst>
      <p:ext uri="{BB962C8B-B14F-4D97-AF65-F5344CB8AC3E}">
        <p14:creationId xmlns:p14="http://schemas.microsoft.com/office/powerpoint/2010/main" xmlns="" val="8439339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83EADDA5-DA5D-44F5-A3A9-A640606E29AF}" type="datetimeFigureOut">
              <a:rPr lang="zh-CN" altLang="en-US"/>
              <a:pPr>
                <a:defRPr/>
              </a:pPr>
              <a:t>2019/4/26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CF6CC325-E851-481A-93FA-82618AEE5D24}" type="slidenum">
              <a:rPr lang="zh-CN" altLang="en-US"/>
              <a:pPr>
                <a:defRPr/>
              </a:pPr>
              <a:t>‹#›</a:t>
            </a:fld>
            <a:endParaRPr lang="zh-CN" altLang="en-US"/>
          </a:p>
        </p:txBody>
      </p:sp>
    </p:spTree>
    <p:extLst>
      <p:ext uri="{BB962C8B-B14F-4D97-AF65-F5344CB8AC3E}">
        <p14:creationId xmlns:p14="http://schemas.microsoft.com/office/powerpoint/2010/main" xmlns="" val="40968023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F6CC325-E851-481A-93FA-82618AEE5D24}" type="slidenum">
              <a:rPr lang="zh-CN" altLang="en-US" smtClean="0"/>
              <a:pPr>
                <a:defRPr/>
              </a:pPr>
              <a:t>1</a:t>
            </a:fld>
            <a:endParaRPr lang="zh-CN" altLang="en-US"/>
          </a:p>
        </p:txBody>
      </p:sp>
    </p:spTree>
    <p:extLst>
      <p:ext uri="{BB962C8B-B14F-4D97-AF65-F5344CB8AC3E}">
        <p14:creationId xmlns:p14="http://schemas.microsoft.com/office/powerpoint/2010/main" xmlns="" val="32431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70BE63-B89D-4966-9435-110DDDB853B4}" type="slidenum">
              <a:rPr lang="zh-CN" altLang="en-US" smtClean="0"/>
              <a:pPr/>
              <a:t>11</a:t>
            </a:fld>
            <a:endParaRPr lang="zh-CN" altLang="en-US"/>
          </a:p>
        </p:txBody>
      </p:sp>
    </p:spTree>
    <p:extLst>
      <p:ext uri="{BB962C8B-B14F-4D97-AF65-F5344CB8AC3E}">
        <p14:creationId xmlns:p14="http://schemas.microsoft.com/office/powerpoint/2010/main" xmlns="" val="1315201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70BE63-B89D-4966-9435-110DDDB853B4}" type="slidenum">
              <a:rPr lang="zh-CN" altLang="en-US" smtClean="0"/>
              <a:pPr/>
              <a:t>12</a:t>
            </a:fld>
            <a:endParaRPr lang="zh-CN" altLang="en-US"/>
          </a:p>
        </p:txBody>
      </p:sp>
    </p:spTree>
    <p:extLst>
      <p:ext uri="{BB962C8B-B14F-4D97-AF65-F5344CB8AC3E}">
        <p14:creationId xmlns:p14="http://schemas.microsoft.com/office/powerpoint/2010/main" xmlns="" val="1315201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70BE63-B89D-4966-9435-110DDDB853B4}" type="slidenum">
              <a:rPr lang="zh-CN" altLang="en-US" smtClean="0"/>
              <a:pPr/>
              <a:t>16</a:t>
            </a:fld>
            <a:endParaRPr lang="zh-CN" altLang="en-US"/>
          </a:p>
        </p:txBody>
      </p:sp>
    </p:spTree>
    <p:extLst>
      <p:ext uri="{BB962C8B-B14F-4D97-AF65-F5344CB8AC3E}">
        <p14:creationId xmlns:p14="http://schemas.microsoft.com/office/powerpoint/2010/main" xmlns="" val="3660625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70BE63-B89D-4966-9435-110DDDB853B4}" type="slidenum">
              <a:rPr lang="zh-CN" altLang="en-US" smtClean="0"/>
              <a:pPr/>
              <a:t>17</a:t>
            </a:fld>
            <a:endParaRPr lang="zh-CN" altLang="en-US"/>
          </a:p>
        </p:txBody>
      </p:sp>
    </p:spTree>
    <p:extLst>
      <p:ext uri="{BB962C8B-B14F-4D97-AF65-F5344CB8AC3E}">
        <p14:creationId xmlns:p14="http://schemas.microsoft.com/office/powerpoint/2010/main" xmlns="" val="3660625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007635"/>
                </a:solidFill>
                <a:latin typeface="华文隶书" pitchFamily="2" charset="-122"/>
                <a:ea typeface="华文隶书" pitchFamily="2" charset="-122"/>
              </a:rPr>
              <a:t> “管理运维” 立足于扶贫项目运维实际，旨在实现顺畅的“</a:t>
            </a:r>
            <a:r>
              <a:rPr lang="en-US" altLang="zh-CN" sz="1200" dirty="0" smtClean="0">
                <a:solidFill>
                  <a:srgbClr val="007635"/>
                </a:solidFill>
                <a:latin typeface="华文隶书" pitchFamily="2" charset="-122"/>
                <a:ea typeface="华文隶书" pitchFamily="2" charset="-122"/>
              </a:rPr>
              <a:t>O2O</a:t>
            </a:r>
            <a:r>
              <a:rPr lang="zh-CN" altLang="en-US" sz="1200" dirty="0" smtClean="0">
                <a:solidFill>
                  <a:srgbClr val="007635"/>
                </a:solidFill>
                <a:latin typeface="华文隶书" pitchFamily="2" charset="-122"/>
                <a:ea typeface="华文隶书" pitchFamily="2" charset="-122"/>
              </a:rPr>
              <a:t>运维”管理机制，降低现场运维难度，提升运维效率。</a:t>
            </a:r>
            <a:endParaRPr lang="en-US" altLang="zh-CN" sz="1200" dirty="0" smtClean="0">
              <a:solidFill>
                <a:srgbClr val="007635"/>
              </a:solidFill>
              <a:latin typeface="华文隶书" pitchFamily="2" charset="-122"/>
              <a:ea typeface="华文隶书" pitchFamily="2" charset="-122"/>
            </a:endParaRPr>
          </a:p>
          <a:p>
            <a:pPr>
              <a:lnSpc>
                <a:spcPct val="150000"/>
              </a:lnSpc>
            </a:pPr>
            <a:r>
              <a:rPr lang="zh-CN" altLang="en-US" sz="1200" dirty="0" smtClean="0">
                <a:solidFill>
                  <a:srgbClr val="007635"/>
                </a:solidFill>
                <a:latin typeface="华文隶书" pitchFamily="2" charset="-122"/>
                <a:ea typeface="华文隶书" pitchFamily="2" charset="-122"/>
              </a:rPr>
              <a:t>管理运维通过云平台、短信、微信公众号等途径，借助告警推送、现场巡检、运维提示等方式及时对接电站现场，确保扶贫电站可靠运行。</a:t>
            </a:r>
            <a:endParaRPr lang="zh-CN" altLang="en-US" b="1" dirty="0" smtClean="0"/>
          </a:p>
          <a:p>
            <a:endParaRPr lang="zh-CN" altLang="en-US" dirty="0"/>
          </a:p>
        </p:txBody>
      </p:sp>
      <p:sp>
        <p:nvSpPr>
          <p:cNvPr id="4" name="灯片编号占位符 3"/>
          <p:cNvSpPr>
            <a:spLocks noGrp="1"/>
          </p:cNvSpPr>
          <p:nvPr>
            <p:ph type="sldNum" sz="quarter" idx="10"/>
          </p:nvPr>
        </p:nvSpPr>
        <p:spPr/>
        <p:txBody>
          <a:bodyPr/>
          <a:lstStyle/>
          <a:p>
            <a:fld id="{0570BE63-B89D-4966-9435-110DDDB853B4}" type="slidenum">
              <a:rPr lang="zh-CN" altLang="en-US" smtClean="0"/>
              <a:pPr/>
              <a:t>28</a:t>
            </a:fld>
            <a:endParaRPr lang="zh-CN" altLang="en-US"/>
          </a:p>
        </p:txBody>
      </p:sp>
    </p:spTree>
    <p:extLst>
      <p:ext uri="{BB962C8B-B14F-4D97-AF65-F5344CB8AC3E}">
        <p14:creationId xmlns="" xmlns:p14="http://schemas.microsoft.com/office/powerpoint/2010/main" val="1315201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F6CC325-E851-481A-93FA-82618AEE5D24}" type="slidenum">
              <a:rPr lang="zh-CN" altLang="en-US" smtClean="0"/>
              <a:pPr>
                <a:defRPr/>
              </a:pPr>
              <a:t>29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F6CC325-E851-481A-93FA-82618AEE5D24}" type="slidenum">
              <a:rPr lang="zh-CN" altLang="en-US" smtClean="0"/>
              <a:pPr>
                <a:defRPr/>
              </a:pPr>
              <a:t>30</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t>对发生的告警进行跟踪记录直到问题处理完成为止，同时对告警进行分类记录为后期智能分析提供依据。</a:t>
            </a:r>
            <a:endParaRPr lang="zh-CN" altLang="en-US" dirty="0"/>
          </a:p>
        </p:txBody>
      </p:sp>
      <p:sp>
        <p:nvSpPr>
          <p:cNvPr id="4" name="灯片编号占位符 3"/>
          <p:cNvSpPr>
            <a:spLocks noGrp="1"/>
          </p:cNvSpPr>
          <p:nvPr>
            <p:ph type="sldNum" sz="quarter" idx="10"/>
          </p:nvPr>
        </p:nvSpPr>
        <p:spPr/>
        <p:txBody>
          <a:bodyPr/>
          <a:lstStyle/>
          <a:p>
            <a:fld id="{0570BE63-B89D-4966-9435-110DDDB853B4}" type="slidenum">
              <a:rPr lang="zh-CN" altLang="en-US" smtClean="0"/>
              <a:pPr/>
              <a:t>34</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t>微信群运维：建立运维中心、现场运维、电站业主沟通途径，及时联系与交流。如：账号密码索取 ； 运维杂草遮挡通知 ；雨后合闸通知等等</a:t>
            </a:r>
          </a:p>
          <a:p>
            <a:endParaRPr lang="zh-CN" altLang="en-US" dirty="0"/>
          </a:p>
        </p:txBody>
      </p:sp>
      <p:sp>
        <p:nvSpPr>
          <p:cNvPr id="4" name="灯片编号占位符 3"/>
          <p:cNvSpPr>
            <a:spLocks noGrp="1"/>
          </p:cNvSpPr>
          <p:nvPr>
            <p:ph type="sldNum" sz="quarter" idx="10"/>
          </p:nvPr>
        </p:nvSpPr>
        <p:spPr/>
        <p:txBody>
          <a:bodyPr/>
          <a:lstStyle/>
          <a:p>
            <a:fld id="{0570BE63-B89D-4966-9435-110DDDB853B4}" type="slidenum">
              <a:rPr lang="zh-CN" altLang="en-US" smtClean="0"/>
              <a:pPr/>
              <a:t>35</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t>对发生的告警进行跟踪记录直到问题处理完成为止，同时对告警进行分类记录为后期智能分析提供依据。</a:t>
            </a:r>
            <a:endParaRPr lang="zh-CN" altLang="en-US" dirty="0"/>
          </a:p>
        </p:txBody>
      </p:sp>
      <p:sp>
        <p:nvSpPr>
          <p:cNvPr id="4" name="灯片编号占位符 3"/>
          <p:cNvSpPr>
            <a:spLocks noGrp="1"/>
          </p:cNvSpPr>
          <p:nvPr>
            <p:ph type="sldNum" sz="quarter" idx="10"/>
          </p:nvPr>
        </p:nvSpPr>
        <p:spPr/>
        <p:txBody>
          <a:bodyPr/>
          <a:lstStyle/>
          <a:p>
            <a:fld id="{0570BE63-B89D-4966-9435-110DDDB853B4}" type="slidenum">
              <a:rPr lang="zh-CN" altLang="en-US" smtClean="0"/>
              <a:pPr/>
              <a:t>36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p:cNvSpPr>
          <p:nvPr>
            <p:ph type="sldImg"/>
          </p:nvPr>
        </p:nvSpPr>
        <p:spPr bwMode="auto">
          <a:noFill/>
          <a:ln>
            <a:solidFill>
              <a:srgbClr val="000000"/>
            </a:solidFill>
            <a:miter lim="800000"/>
          </a:ln>
        </p:spPr>
      </p:sp>
      <p:sp>
        <p:nvSpPr>
          <p:cNvPr id="32770" name="备注占位符 2"/>
          <p:cNvSpPr>
            <a:spLocks noGrp="1"/>
          </p:cNvSpPr>
          <p:nvPr>
            <p:ph type="body" idx="1"/>
          </p:nvPr>
        </p:nvSpPr>
        <p:spPr bwMode="auto">
          <a:noFill/>
        </p:spPr>
        <p:txBody>
          <a:bodyPr wrap="square" numCol="1" anchor="t" anchorCtr="0" compatLnSpc="1"/>
          <a:lstStyle/>
          <a:p>
            <a:pPr eaLnBrk="1" hangingPunct="1"/>
            <a:endParaRPr lang="en-US" altLang="zh-CN" dirty="0"/>
          </a:p>
        </p:txBody>
      </p:sp>
      <p:sp>
        <p:nvSpPr>
          <p:cNvPr id="32771" name="灯片编号占位符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EC34FC56-94D0-445C-8933-2D25F2A79BBB}" type="slidenum">
              <a:rPr lang="zh-CN" altLang="en-US"/>
              <a:pPr fontAlgn="base">
                <a:spcBef>
                  <a:spcPct val="0"/>
                </a:spcBef>
                <a:spcAft>
                  <a:spcPct val="0"/>
                </a:spcAft>
                <a:defRPr/>
              </a:pPr>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570BE63-B89D-4966-9435-110DDDB853B4}" type="slidenum">
              <a:rPr lang="zh-CN" altLang="en-US" smtClean="0"/>
              <a:pPr/>
              <a:t>37</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007635"/>
                </a:solidFill>
                <a:latin typeface="华文隶书" pitchFamily="2" charset="-122"/>
                <a:ea typeface="华文隶书" pitchFamily="2" charset="-122"/>
              </a:rPr>
              <a:t>通过集中运维云平台，将济南市扶贫分布式电站组成物联网，实现电站运行状态的实时监控；借助大数据和人工智能技术对历史电站数据和实时数据进行挖掘，实现故障智能诊断并对故障问题进行分类，积累电站运维知识数据，指导精准运维，同时根据大量的历史数据和运维知识库进行故障预警分析及电站发电量预测功能、进一步提升电站运维水平，确保扶贫项目为贫困村集体带来持续稳定的高收益。</a:t>
            </a:r>
            <a:endParaRPr lang="zh-CN" altLang="en-US" b="1" dirty="0" smtClean="0"/>
          </a:p>
          <a:p>
            <a:endParaRPr lang="zh-CN" altLang="en-US" dirty="0"/>
          </a:p>
        </p:txBody>
      </p:sp>
      <p:sp>
        <p:nvSpPr>
          <p:cNvPr id="4" name="灯片编号占位符 3"/>
          <p:cNvSpPr>
            <a:spLocks noGrp="1"/>
          </p:cNvSpPr>
          <p:nvPr>
            <p:ph type="sldNum" sz="quarter" idx="10"/>
          </p:nvPr>
        </p:nvSpPr>
        <p:spPr/>
        <p:txBody>
          <a:bodyPr/>
          <a:lstStyle/>
          <a:p>
            <a:fld id="{0570BE63-B89D-4966-9435-110DDDB853B4}" type="slidenum">
              <a:rPr lang="zh-CN" altLang="en-US" smtClean="0"/>
              <a:pPr/>
              <a:t>38</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通过智能分析发现</a:t>
            </a:r>
            <a:r>
              <a:rPr lang="zh-CN" altLang="en-US" sz="1200" dirty="0" smtClean="0"/>
              <a:t>南赵庄</a:t>
            </a:r>
            <a:r>
              <a:rPr lang="en-US" altLang="zh-CN" sz="1200" dirty="0" smtClean="0"/>
              <a:t>17KW</a:t>
            </a:r>
            <a:r>
              <a:rPr lang="zh-CN" altLang="en-US" sz="1200" dirty="0" smtClean="0"/>
              <a:t>逆变器某支路发电量偏低，系统及时发出告警，现场排查后发现存在植物遮挡情况，立即通知进行处理，处理后各支路发电趋于一致。</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CF6CC325-E851-481A-93FA-82618AEE5D24}" type="slidenum">
              <a:rPr lang="zh-CN" altLang="en-US" smtClean="0"/>
              <a:pPr>
                <a:defRPr/>
              </a:pPr>
              <a:t>42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70BE63-B89D-4966-9435-110DDDB853B4}" type="slidenum">
              <a:rPr lang="zh-CN" altLang="en-US" smtClean="0"/>
              <a:pPr/>
              <a:t>43</a:t>
            </a:fld>
            <a:endParaRPr lang="zh-CN" altLang="en-US"/>
          </a:p>
        </p:txBody>
      </p:sp>
    </p:spTree>
    <p:extLst>
      <p:ext uri="{BB962C8B-B14F-4D97-AF65-F5344CB8AC3E}">
        <p14:creationId xmlns:p14="http://schemas.microsoft.com/office/powerpoint/2010/main" xmlns="" val="1315201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70BE63-B89D-4966-9435-110DDDB853B4}" type="slidenum">
              <a:rPr lang="zh-CN" altLang="en-US" smtClean="0"/>
              <a:pPr/>
              <a:t>44</a:t>
            </a:fld>
            <a:endParaRPr lang="zh-CN" altLang="en-US"/>
          </a:p>
        </p:txBody>
      </p:sp>
    </p:spTree>
    <p:extLst>
      <p:ext uri="{BB962C8B-B14F-4D97-AF65-F5344CB8AC3E}">
        <p14:creationId xmlns:p14="http://schemas.microsoft.com/office/powerpoint/2010/main" xmlns="" val="1315201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70BE63-B89D-4966-9435-110DDDB853B4}" type="slidenum">
              <a:rPr lang="zh-CN" altLang="en-US" smtClean="0"/>
              <a:pPr/>
              <a:t>45</a:t>
            </a:fld>
            <a:endParaRPr lang="zh-CN" altLang="en-US"/>
          </a:p>
        </p:txBody>
      </p:sp>
    </p:spTree>
    <p:extLst>
      <p:ext uri="{BB962C8B-B14F-4D97-AF65-F5344CB8AC3E}">
        <p14:creationId xmlns:p14="http://schemas.microsoft.com/office/powerpoint/2010/main" xmlns="" val="13152016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70BE63-B89D-4966-9435-110DDDB853B4}" type="slidenum">
              <a:rPr lang="zh-CN" altLang="en-US" smtClean="0"/>
              <a:pPr/>
              <a:t>46</a:t>
            </a:fld>
            <a:endParaRPr lang="zh-CN" altLang="en-US"/>
          </a:p>
        </p:txBody>
      </p:sp>
    </p:spTree>
    <p:extLst>
      <p:ext uri="{BB962C8B-B14F-4D97-AF65-F5344CB8AC3E}">
        <p14:creationId xmlns:p14="http://schemas.microsoft.com/office/powerpoint/2010/main" xmlns="" val="13152016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70BE63-B89D-4966-9435-110DDDB853B4}" type="slidenum">
              <a:rPr lang="zh-CN" altLang="en-US" smtClean="0"/>
              <a:pPr/>
              <a:t>47</a:t>
            </a:fld>
            <a:endParaRPr lang="zh-CN" altLang="en-US"/>
          </a:p>
        </p:txBody>
      </p:sp>
    </p:spTree>
    <p:extLst>
      <p:ext uri="{BB962C8B-B14F-4D97-AF65-F5344CB8AC3E}">
        <p14:creationId xmlns:p14="http://schemas.microsoft.com/office/powerpoint/2010/main" xmlns="" val="1315201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Rot="1" noChangeAspect="1" noTextEdit="1"/>
          </p:cNvSpPr>
          <p:nvPr>
            <p:ph type="sldImg"/>
          </p:nvPr>
        </p:nvSpPr>
        <p:spPr bwMode="auto">
          <a:noFill/>
          <a:ln>
            <a:solidFill>
              <a:srgbClr val="000000"/>
            </a:solidFill>
            <a:miter lim="800000"/>
          </a:ln>
        </p:spPr>
      </p:sp>
      <p:sp>
        <p:nvSpPr>
          <p:cNvPr id="124930" name="Rectangle 3"/>
          <p:cNvSpPr>
            <a:spLocks noGrp="1"/>
          </p:cNvSpPr>
          <p:nvPr>
            <p:ph type="body" idx="1"/>
          </p:nvPr>
        </p:nvSpPr>
        <p:spPr bwMode="auto">
          <a:noFill/>
        </p:spPr>
        <p:txBody>
          <a:bodyPr wrap="square" numCol="1" anchor="t" anchorCtr="0" compatLnSpc="1"/>
          <a:lstStyle/>
          <a:p>
            <a:pPr eaLnBrk="1" hangingPunct="1"/>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70BE63-B89D-4966-9435-110DDDB853B4}" type="slidenum">
              <a:rPr lang="zh-CN" altLang="en-US" smtClean="0"/>
              <a:pPr/>
              <a:t>3</a:t>
            </a:fld>
            <a:endParaRPr lang="zh-CN" altLang="en-US"/>
          </a:p>
        </p:txBody>
      </p:sp>
    </p:spTree>
    <p:extLst>
      <p:ext uri="{BB962C8B-B14F-4D97-AF65-F5344CB8AC3E}">
        <p14:creationId xmlns:p14="http://schemas.microsoft.com/office/powerpoint/2010/main" xmlns="" val="1315201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集中管理，保证电站低成本可靠运行，保证发电收益</a:t>
            </a:r>
          </a:p>
          <a:p>
            <a:r>
              <a:rPr lang="zh-CN" altLang="en-US" sz="1200" kern="1200" dirty="0" smtClean="0">
                <a:solidFill>
                  <a:schemeClr val="tx1"/>
                </a:solidFill>
                <a:latin typeface="+mn-lt"/>
                <a:ea typeface="+mn-ea"/>
                <a:cs typeface="+mn-cs"/>
              </a:rPr>
              <a:t>针对光伏扶贫电站项目数量多、规模小、布局分散的特点，建立分布式光伏云中心，将分布式光伏电站接入平台中心，统一管理，统一运维，提供全景可视化展现，实时掌握运行信息，通过大数据分析，实现电站运行能效诊断，实时发布故障告警和分析以及组件发电评价，大幅度降低以往人工维护成本，切实实现长期稳定的发电收益。</a:t>
            </a:r>
          </a:p>
          <a:p>
            <a:r>
              <a:rPr lang="en-US" sz="1200" kern="1200" dirty="0" smtClean="0">
                <a:solidFill>
                  <a:schemeClr val="tx1"/>
                </a:solidFill>
                <a:latin typeface="+mn-lt"/>
                <a:ea typeface="+mn-ea"/>
                <a:cs typeface="+mn-cs"/>
              </a:rPr>
              <a:t>2.</a:t>
            </a:r>
            <a:r>
              <a:rPr lang="zh-CN" altLang="en-US" sz="1200" kern="1200" dirty="0" smtClean="0">
                <a:solidFill>
                  <a:schemeClr val="tx1"/>
                </a:solidFill>
                <a:latin typeface="+mn-lt"/>
                <a:ea typeface="+mn-ea"/>
                <a:cs typeface="+mn-cs"/>
              </a:rPr>
              <a:t>透明运行，三级监管</a:t>
            </a:r>
          </a:p>
          <a:p>
            <a:r>
              <a:rPr lang="zh-CN" altLang="en-US" sz="1200" kern="1200" dirty="0" smtClean="0">
                <a:solidFill>
                  <a:schemeClr val="tx1"/>
                </a:solidFill>
                <a:latin typeface="+mn-lt"/>
                <a:ea typeface="+mn-ea"/>
                <a:cs typeface="+mn-cs"/>
              </a:rPr>
              <a:t>集中式监管云平台客户端可面向社会开放，为公众提供便捷的发电量查询服务，实现透明、公开、公正，方便公众对平台运行进行监督，实现农民利益的最大化。</a:t>
            </a:r>
          </a:p>
          <a:p>
            <a:r>
              <a:rPr lang="zh-CN" altLang="en-US" sz="1200" kern="1200" dirty="0" smtClean="0">
                <a:solidFill>
                  <a:schemeClr val="tx1"/>
                </a:solidFill>
                <a:latin typeface="+mn-lt"/>
                <a:ea typeface="+mn-ea"/>
                <a:cs typeface="+mn-cs"/>
              </a:rPr>
              <a:t>集中式监管云平台以地图分级的方式</a:t>
            </a:r>
            <a:r>
              <a:rPr lang="en-US"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使用户可方便快捷的层层穿透</a:t>
            </a:r>
            <a:r>
              <a:rPr lang="en-US"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省</a:t>
            </a:r>
            <a:r>
              <a:rPr lang="en-US" sz="1200" kern="1200" dirty="0" smtClean="0">
                <a:solidFill>
                  <a:schemeClr val="tx1"/>
                </a:solidFill>
                <a:latin typeface="+mn-lt"/>
                <a:ea typeface="+mn-ea"/>
                <a:cs typeface="+mn-cs"/>
              </a:rPr>
              <a:t>&gt;</a:t>
            </a:r>
            <a:r>
              <a:rPr lang="zh-CN" altLang="en-US" sz="1200" kern="1200" dirty="0" smtClean="0">
                <a:solidFill>
                  <a:schemeClr val="tx1"/>
                </a:solidFill>
                <a:latin typeface="+mn-lt"/>
                <a:ea typeface="+mn-ea"/>
                <a:cs typeface="+mn-cs"/>
              </a:rPr>
              <a:t>市</a:t>
            </a:r>
            <a:r>
              <a:rPr lang="en-US" sz="1200" kern="1200" dirty="0" smtClean="0">
                <a:solidFill>
                  <a:schemeClr val="tx1"/>
                </a:solidFill>
                <a:latin typeface="+mn-lt"/>
                <a:ea typeface="+mn-ea"/>
                <a:cs typeface="+mn-cs"/>
              </a:rPr>
              <a:t>&gt;</a:t>
            </a:r>
            <a:r>
              <a:rPr lang="zh-CN" altLang="en-US" sz="1200" kern="1200" dirty="0" smtClean="0">
                <a:solidFill>
                  <a:schemeClr val="tx1"/>
                </a:solidFill>
                <a:latin typeface="+mn-lt"/>
                <a:ea typeface="+mn-ea"/>
                <a:cs typeface="+mn-cs"/>
              </a:rPr>
              <a:t>县</a:t>
            </a:r>
            <a:r>
              <a:rPr lang="en-US" sz="1200" kern="1200" dirty="0" smtClean="0">
                <a:solidFill>
                  <a:schemeClr val="tx1"/>
                </a:solidFill>
                <a:latin typeface="+mn-lt"/>
                <a:ea typeface="+mn-ea"/>
                <a:cs typeface="+mn-cs"/>
              </a:rPr>
              <a:t>&gt;</a:t>
            </a:r>
            <a:r>
              <a:rPr lang="zh-CN" altLang="en-US" sz="1200" kern="1200" dirty="0" smtClean="0">
                <a:solidFill>
                  <a:schemeClr val="tx1"/>
                </a:solidFill>
                <a:latin typeface="+mn-lt"/>
                <a:ea typeface="+mn-ea"/>
                <a:cs typeface="+mn-cs"/>
              </a:rPr>
              <a:t>村</a:t>
            </a:r>
            <a:r>
              <a:rPr lang="en-US" sz="1200" kern="1200" dirty="0" smtClean="0">
                <a:solidFill>
                  <a:schemeClr val="tx1"/>
                </a:solidFill>
                <a:latin typeface="+mn-lt"/>
                <a:ea typeface="+mn-ea"/>
                <a:cs typeface="+mn-cs"/>
              </a:rPr>
              <a:t>&gt;</a:t>
            </a:r>
            <a:r>
              <a:rPr lang="zh-CN" altLang="en-US" sz="1200" kern="1200" dirty="0" smtClean="0">
                <a:solidFill>
                  <a:schemeClr val="tx1"/>
                </a:solidFill>
                <a:latin typeface="+mn-lt"/>
                <a:ea typeface="+mn-ea"/>
                <a:cs typeface="+mn-cs"/>
              </a:rPr>
              <a:t>户</a:t>
            </a:r>
            <a:r>
              <a:rPr lang="en-US"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并对异常信息进行智能报警。基于平台，形成政府监管、公众监督、集中运维的三级管理理念。政府监管部门可通过</a:t>
            </a:r>
            <a:r>
              <a:rPr lang="en-US" sz="1200" kern="1200" dirty="0" smtClean="0">
                <a:solidFill>
                  <a:schemeClr val="tx1"/>
                </a:solidFill>
                <a:latin typeface="+mn-lt"/>
                <a:ea typeface="+mn-ea"/>
                <a:cs typeface="+mn-cs"/>
              </a:rPr>
              <a:t>PC</a:t>
            </a:r>
            <a:r>
              <a:rPr lang="zh-CN" altLang="en-US" sz="1200" kern="1200" dirty="0" smtClean="0">
                <a:solidFill>
                  <a:schemeClr val="tx1"/>
                </a:solidFill>
                <a:latin typeface="+mn-lt"/>
                <a:ea typeface="+mn-ea"/>
                <a:cs typeface="+mn-cs"/>
              </a:rPr>
              <a:t>，手机、平板、大屏幕等多终端方式实时的从建设进度、建设质量、光伏发电收益信息三个方面进行监管，通过运行状态判断当前电站总体运行状况，理清责任，做出评价，行使监管功能；公众监督通过公开展示部分了解电站发电信息行使监管功能的三级管理体系，保证电站发电量效率最大化；集中运维从设备运行状态进行远程监测诊断，通过运行状态查看每个电站的具体告警信息，及时进行故障处理。</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3.</a:t>
            </a:r>
            <a:r>
              <a:rPr lang="zh-CN" altLang="en-US" sz="1200" kern="1200" dirty="0" smtClean="0">
                <a:solidFill>
                  <a:schemeClr val="tx1"/>
                </a:solidFill>
                <a:latin typeface="+mn-lt"/>
                <a:ea typeface="+mn-ea"/>
                <a:cs typeface="+mn-cs"/>
              </a:rPr>
              <a:t>基于光伏能源大数据进行数据分析，辅助政府决策</a:t>
            </a:r>
          </a:p>
          <a:p>
            <a:r>
              <a:rPr lang="zh-CN" altLang="en-US" sz="1200" kern="1200" dirty="0" smtClean="0">
                <a:solidFill>
                  <a:schemeClr val="tx1"/>
                </a:solidFill>
                <a:latin typeface="+mn-lt"/>
                <a:ea typeface="+mn-ea"/>
                <a:cs typeface="+mn-cs"/>
              </a:rPr>
              <a:t>集中式监管云平台将光伏电站作为能源入口，记录所有电站的运行数据和每个电站的历史数据，环境信息，地理信息。统计分析发电收益情况</a:t>
            </a:r>
            <a:r>
              <a:rPr lang="en-US"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对建设质量和资源情况进行再评估</a:t>
            </a:r>
            <a:r>
              <a:rPr lang="en-US"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全省电站的运行发电数据进行分类统计，对扶贫结果</a:t>
            </a:r>
            <a:r>
              <a:rPr lang="en-US"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运维人员的工作质量进行监督。通基于大数据分析，为多能互补，电能替代提供决策依据，助力管理者获得科学的管理决策能力，最大化资产效能，最小化污染和温室气体排放。</a:t>
            </a:r>
            <a:endParaRPr lang="en-US" altLang="zh-CN" sz="1200" kern="1200" dirty="0" smtClean="0">
              <a:solidFill>
                <a:schemeClr val="tx1"/>
              </a:solidFill>
              <a:latin typeface="+mn-lt"/>
              <a:ea typeface="+mn-ea"/>
              <a:cs typeface="+mn-cs"/>
            </a:endParaRPr>
          </a:p>
          <a:p>
            <a:pPr lvl="0"/>
            <a:r>
              <a:rPr lang="zh-CN" altLang="en-US" sz="1200" kern="1200" dirty="0" smtClean="0">
                <a:solidFill>
                  <a:schemeClr val="tx1"/>
                </a:solidFill>
                <a:latin typeface="+mn-lt"/>
                <a:ea typeface="+mn-ea"/>
                <a:cs typeface="+mn-cs"/>
              </a:rPr>
              <a:t>打造能源互联网窗口，促进地区能源结构的可持续发展</a:t>
            </a:r>
          </a:p>
          <a:p>
            <a:r>
              <a:rPr lang="en-US" sz="1200" kern="1200" dirty="0" smtClean="0">
                <a:solidFill>
                  <a:schemeClr val="tx1"/>
                </a:solidFill>
                <a:latin typeface="+mn-lt"/>
                <a:ea typeface="+mn-ea"/>
                <a:cs typeface="+mn-cs"/>
              </a:rPr>
              <a:t>4.</a:t>
            </a:r>
            <a:r>
              <a:rPr lang="zh-CN" altLang="en-US" sz="1200" kern="1200" dirty="0" smtClean="0">
                <a:solidFill>
                  <a:schemeClr val="tx1"/>
                </a:solidFill>
                <a:latin typeface="+mn-lt"/>
                <a:ea typeface="+mn-ea"/>
                <a:cs typeface="+mn-cs"/>
              </a:rPr>
              <a:t>通过集中式监管云平台，可实现全省分布式光伏（不限于光伏扶贫）的集中式管理，实现稳定运行，帮助当地经济发展，发挥减排效益，创造较好的建议效益和社会效益。通过大数据平台，提高开再生能源利用水平，统筹分布式能源与集中能源的综合利用，形成分布式光伏的规模效应，促进地区能源结构的可持续发展，将分布式光伏打造成中国能源互联网建设面向未来的窗口。</a:t>
            </a:r>
          </a:p>
          <a:p>
            <a:endParaRPr lang="zh-CN" altLang="en-US" dirty="0"/>
          </a:p>
        </p:txBody>
      </p:sp>
      <p:sp>
        <p:nvSpPr>
          <p:cNvPr id="4" name="灯片编号占位符 3"/>
          <p:cNvSpPr>
            <a:spLocks noGrp="1"/>
          </p:cNvSpPr>
          <p:nvPr>
            <p:ph type="sldNum" sz="quarter" idx="10"/>
          </p:nvPr>
        </p:nvSpPr>
        <p:spPr/>
        <p:txBody>
          <a:bodyPr/>
          <a:lstStyle/>
          <a:p>
            <a:fld id="{0570BE63-B89D-4966-9435-110DDDB853B4}" type="slidenum">
              <a:rPr lang="zh-CN" altLang="en-US" smtClean="0"/>
              <a:pPr/>
              <a:t>4</a:t>
            </a:fld>
            <a:endParaRPr lang="zh-CN" altLang="en-US"/>
          </a:p>
        </p:txBody>
      </p:sp>
    </p:spTree>
    <p:extLst>
      <p:ext uri="{BB962C8B-B14F-4D97-AF65-F5344CB8AC3E}">
        <p14:creationId xmlns:p14="http://schemas.microsoft.com/office/powerpoint/2010/main" xmlns="" val="1315201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70BE63-B89D-4966-9435-110DDDB853B4}" type="slidenum">
              <a:rPr lang="zh-CN" altLang="en-US" smtClean="0"/>
              <a:pPr/>
              <a:t>5</a:t>
            </a:fld>
            <a:endParaRPr lang="zh-CN" altLang="en-US"/>
          </a:p>
        </p:txBody>
      </p:sp>
    </p:spTree>
    <p:extLst>
      <p:ext uri="{BB962C8B-B14F-4D97-AF65-F5344CB8AC3E}">
        <p14:creationId xmlns:p14="http://schemas.microsoft.com/office/powerpoint/2010/main" xmlns="" val="1315201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70BE63-B89D-4966-9435-110DDDB853B4}" type="slidenum">
              <a:rPr lang="zh-CN" altLang="en-US" smtClean="0"/>
              <a:pPr/>
              <a:t>6</a:t>
            </a:fld>
            <a:endParaRPr lang="zh-CN" altLang="en-US"/>
          </a:p>
        </p:txBody>
      </p:sp>
    </p:spTree>
    <p:extLst>
      <p:ext uri="{BB962C8B-B14F-4D97-AF65-F5344CB8AC3E}">
        <p14:creationId xmlns:p14="http://schemas.microsoft.com/office/powerpoint/2010/main" xmlns="" val="1315201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70BE63-B89D-4966-9435-110DDDB853B4}" type="slidenum">
              <a:rPr lang="zh-CN" altLang="en-US" smtClean="0"/>
              <a:pPr/>
              <a:t>7</a:t>
            </a:fld>
            <a:endParaRPr lang="zh-CN" altLang="en-US"/>
          </a:p>
        </p:txBody>
      </p:sp>
    </p:spTree>
    <p:extLst>
      <p:ext uri="{BB962C8B-B14F-4D97-AF65-F5344CB8AC3E}">
        <p14:creationId xmlns:p14="http://schemas.microsoft.com/office/powerpoint/2010/main" xmlns="" val="1315201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70BE63-B89D-4966-9435-110DDDB853B4}" type="slidenum">
              <a:rPr lang="zh-CN" altLang="en-US" smtClean="0"/>
              <a:pPr/>
              <a:t>8</a:t>
            </a:fld>
            <a:endParaRPr lang="zh-CN" altLang="en-US"/>
          </a:p>
        </p:txBody>
      </p:sp>
    </p:spTree>
    <p:extLst>
      <p:ext uri="{BB962C8B-B14F-4D97-AF65-F5344CB8AC3E}">
        <p14:creationId xmlns:p14="http://schemas.microsoft.com/office/powerpoint/2010/main" xmlns="" val="1315201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70BE63-B89D-4966-9435-110DDDB853B4}" type="slidenum">
              <a:rPr lang="zh-CN" altLang="en-US" smtClean="0"/>
              <a:pPr/>
              <a:t>9</a:t>
            </a:fld>
            <a:endParaRPr lang="zh-CN" altLang="en-US"/>
          </a:p>
        </p:txBody>
      </p:sp>
    </p:spTree>
    <p:extLst>
      <p:ext uri="{BB962C8B-B14F-4D97-AF65-F5344CB8AC3E}">
        <p14:creationId xmlns:p14="http://schemas.microsoft.com/office/powerpoint/2010/main" xmlns="" val="1315201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9"/>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2"/>
            <a:ext cx="8534400" cy="175259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F1659D37-D8F7-4B6B-BAB9-2CCF76942F91}" type="datetimeFigureOut">
              <a:rPr lang="zh-CN" altLang="en-US"/>
              <a:pPr>
                <a:defRPr/>
              </a:pPr>
              <a:t>2019/4/26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C11683D-A6D2-426D-B2E3-3536F811F583}" type="slidenum">
              <a:rPr lang="zh-CN" altLang="en-US"/>
              <a:pPr>
                <a:defRPr/>
              </a:pPr>
              <a:t>‹#›</a:t>
            </a:fld>
            <a:endParaRPr lang="zh-CN" altLang="en-US"/>
          </a:p>
        </p:txBody>
      </p:sp>
    </p:spTree>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8E2099A7-004F-46A4-AD12-0820C329F2CD}" type="datetimeFigureOut">
              <a:rPr lang="zh-CN" altLang="en-US"/>
              <a:pPr>
                <a:defRPr/>
              </a:pPr>
              <a:t>2019/4/26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77C55C1-13AE-4530-85A4-46B7E2502B69}" type="slidenum">
              <a:rPr lang="zh-CN" altLang="en-US"/>
              <a:pPr>
                <a:defRPr/>
              </a:pPr>
              <a:t>‹#›</a:t>
            </a:fld>
            <a:endParaRPr lang="zh-CN" altLang="en-US"/>
          </a:p>
        </p:txBody>
      </p:sp>
    </p:spTree>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2"/>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2"/>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1110C73B-25CE-422F-868B-DD1EF6E3CD1D}" type="datetimeFigureOut">
              <a:rPr lang="zh-CN" altLang="en-US"/>
              <a:pPr>
                <a:defRPr/>
              </a:pPr>
              <a:t>2019/4/26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ABF2EBD-0D28-4310-9529-299E20B51695}" type="slidenum">
              <a:rPr lang="zh-CN" altLang="en-US"/>
              <a:pPr>
                <a:defRPr/>
              </a:pPr>
              <a:t>‹#›</a:t>
            </a:fld>
            <a:endParaRPr lang="zh-CN" altLang="en-US"/>
          </a:p>
        </p:txBody>
      </p:sp>
    </p:spTree>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spd="slow">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0_第三章目录">
    <p:spTree>
      <p:nvGrpSpPr>
        <p:cNvPr id="1" name=""/>
        <p:cNvGrpSpPr/>
        <p:nvPr/>
      </p:nvGrpSpPr>
      <p:grpSpPr>
        <a:xfrm>
          <a:off x="0" y="0"/>
          <a:ext cx="0" cy="0"/>
          <a:chOff x="0" y="0"/>
          <a:chExt cx="0" cy="0"/>
        </a:xfrm>
      </p:grpSpPr>
      <p:sp>
        <p:nvSpPr>
          <p:cNvPr id="3" name="矩形 8"/>
          <p:cNvSpPr>
            <a:spLocks noChangeArrowheads="1"/>
          </p:cNvSpPr>
          <p:nvPr userDrawn="1"/>
        </p:nvSpPr>
        <p:spPr bwMode="auto">
          <a:xfrm>
            <a:off x="0" y="620687"/>
            <a:ext cx="12192000" cy="72000"/>
          </a:xfrm>
          <a:prstGeom prst="rect">
            <a:avLst/>
          </a:prstGeom>
          <a:solidFill>
            <a:srgbClr val="009EDB"/>
          </a:solidFill>
          <a:ln>
            <a:noFill/>
          </a:ln>
          <a:extLst>
            <a:ext uri="{91240B29-F687-4F45-9708-019B960494DF}">
              <a14:hiddenLine xmlns:a14="http://schemas.microsoft.com/office/drawing/2010/main" xmlns="" w="25400">
                <a:solidFill>
                  <a:srgbClr val="395E8A"/>
                </a:solidFill>
                <a:miter lim="800000"/>
                <a:headEnd/>
                <a:tailEnd/>
              </a14:hiddenLine>
            </a:ext>
          </a:extLst>
        </p:spPr>
        <p:txBody>
          <a:bodyPr anchor="ctr"/>
          <a:lstStyle/>
          <a:p>
            <a:endParaRPr lang="zh-CN" altLang="zh-CN">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F693BD45-E674-42DA-9323-500B8E5E896A}" type="datetimeFigureOut">
              <a:rPr lang="zh-CN" altLang="en-US"/>
              <a:pPr>
                <a:defRPr/>
              </a:pPr>
              <a:t>2019/4/26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EBF04C5-9531-46FD-867B-83BF22E8AF47}" type="slidenum">
              <a:rPr lang="zh-CN" altLang="en-US"/>
              <a:pPr>
                <a:defRPr/>
              </a:pPr>
              <a:t>‹#›</a:t>
            </a:fld>
            <a:endParaRPr lang="zh-CN" altLang="en-US"/>
          </a:p>
        </p:txBody>
      </p:sp>
    </p:spTree>
  </p:cSld>
  <p:clrMapOvr>
    <a:masterClrMapping/>
  </p:clrMapOvr>
  <p:transition spd="slow">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30E72D2A-67E7-4D0A-BD9D-980D9C4BA655}" type="datetimeFigureOut">
              <a:rPr lang="zh-CN" altLang="en-US"/>
              <a:pPr>
                <a:defRPr/>
              </a:pPr>
              <a:t>2019/4/26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4CB3614-E8F9-4543-867B-379F66A1AE9E}" type="slidenum">
              <a:rPr lang="zh-CN" altLang="en-US"/>
              <a:pPr>
                <a:defRPr/>
              </a:pPr>
              <a:t>‹#›</a:t>
            </a:fld>
            <a:endParaRPr lang="zh-CN" altLang="en-US"/>
          </a:p>
        </p:txBody>
      </p:sp>
    </p:spTree>
  </p:cSld>
  <p:clrMapOvr>
    <a:masterClrMapping/>
  </p:clrMapOvr>
  <p:transition spd="slow">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6F09D7BA-BFB1-4012-AAC9-BFDBA5B7E96F}" type="datetimeFigureOut">
              <a:rPr lang="zh-CN" altLang="en-US"/>
              <a:pPr>
                <a:defRPr/>
              </a:pPr>
              <a:t>2019/4/26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E72621C-ED50-458C-97BF-913242FBD1A2}" type="slidenum">
              <a:rPr lang="zh-CN" altLang="en-US"/>
              <a:pPr>
                <a:defRPr/>
              </a:pPr>
              <a:t>‹#›</a:t>
            </a:fld>
            <a:endParaRPr lang="zh-CN" altLang="en-US"/>
          </a:p>
        </p:txBody>
      </p:sp>
    </p:spTree>
  </p:cSld>
  <p:clrMapOvr>
    <a:masterClrMapping/>
  </p:clrMapOvr>
  <p:transition spd="slow">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C525EAAA-A452-4799-8E2B-E0604CC0B160}" type="datetimeFigureOut">
              <a:rPr lang="zh-CN" altLang="en-US"/>
              <a:pPr>
                <a:defRPr/>
              </a:pPr>
              <a:t>2019/4/26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99212D8-D6A7-4C80-950A-85492FC549B3}" type="slidenum">
              <a:rPr lang="zh-CN" altLang="en-US"/>
              <a:pPr>
                <a:defRPr/>
              </a:pPr>
              <a:t>‹#›</a:t>
            </a:fld>
            <a:endParaRPr lang="zh-CN" altLang="en-US"/>
          </a:p>
        </p:txBody>
      </p:sp>
    </p:spTree>
  </p:cSld>
  <p:clrMapOvr>
    <a:masterClrMapping/>
  </p:clrMapOvr>
  <p:transition spd="slow">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281B22C8-E78D-406F-88BF-B342C1902A73}" type="datetimeFigureOut">
              <a:rPr lang="zh-CN" altLang="en-US"/>
              <a:pPr>
                <a:defRPr/>
              </a:pPr>
              <a:t>2019/4/26</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3364FE64-CCE8-4AFC-B93F-EF8C6B66C1DF}" type="slidenum">
              <a:rPr lang="zh-CN" altLang="en-US"/>
              <a:pPr>
                <a:defRPr/>
              </a:pPr>
              <a:t>‹#›</a:t>
            </a:fld>
            <a:endParaRPr lang="zh-CN" altLang="en-US"/>
          </a:p>
        </p:txBody>
      </p:sp>
    </p:spTree>
  </p:cSld>
  <p:clrMapOvr>
    <a:masterClrMapping/>
  </p:clrMapOvr>
  <p:transition spd="slow">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65027F65-ABB8-48E4-8A7E-C603DC9B5994}" type="datetimeFigureOut">
              <a:rPr lang="zh-CN" altLang="en-US"/>
              <a:pPr>
                <a:defRPr/>
              </a:pPr>
              <a:t>2019/4/26</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D7DD6220-E1F9-429F-B061-BBC4E2A7E36C}" type="slidenum">
              <a:rPr lang="zh-CN" altLang="en-US"/>
              <a:pPr>
                <a:defRPr/>
              </a:pPr>
              <a:t>‹#›</a:t>
            </a:fld>
            <a:endParaRPr lang="zh-CN" altLang="en-US"/>
          </a:p>
        </p:txBody>
      </p:sp>
    </p:spTree>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07C936B8-CA76-4AF1-AD67-66B6141FFA17}" type="datetimeFigureOut">
              <a:rPr lang="zh-CN" altLang="en-US"/>
              <a:pPr>
                <a:defRPr/>
              </a:pPr>
              <a:t>2019/4/26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CA3D5AA-E2AD-4ECB-B7ED-DEF3070C8945}" type="slidenum">
              <a:rPr lang="zh-CN" altLang="en-US"/>
              <a:pPr>
                <a:defRPr/>
              </a:pPr>
              <a:t>‹#›</a:t>
            </a:fld>
            <a:endParaRPr lang="zh-CN" altLang="en-US"/>
          </a:p>
        </p:txBody>
      </p:sp>
    </p:spTree>
  </p:cSld>
  <p:clrMapOvr>
    <a:masterClrMapping/>
  </p:clrMapOvr>
  <p:transition spd="slow">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003C4B30-D8E1-46A9-8B89-B9ECBD9515E6}" type="datetimeFigureOut">
              <a:rPr lang="zh-CN" altLang="en-US"/>
              <a:pPr>
                <a:defRPr/>
              </a:pPr>
              <a:t>2019/4/26</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726DF614-1683-43BD-AAA2-6A4F688618B1}" type="slidenum">
              <a:rPr lang="zh-CN" altLang="en-US"/>
              <a:pPr>
                <a:defRPr/>
              </a:pPr>
              <a:t>‹#›</a:t>
            </a:fld>
            <a:endParaRPr lang="zh-CN" altLang="en-US"/>
          </a:p>
        </p:txBody>
      </p:sp>
    </p:spTree>
  </p:cSld>
  <p:clrMapOvr>
    <a:masterClrMapping/>
  </p:clrMapOvr>
  <p:transition spd="slow">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408F1667-7FE3-4CAC-907A-2F63FCD4F8BC}" type="datetimeFigureOut">
              <a:rPr lang="zh-CN" altLang="en-US"/>
              <a:pPr>
                <a:defRPr/>
              </a:pPr>
              <a:t>2019/4/26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C54E37C-88A8-44A5-9870-E115BDD04C75}" type="slidenum">
              <a:rPr lang="zh-CN" altLang="en-US"/>
              <a:pPr>
                <a:defRPr/>
              </a:pPr>
              <a:t>‹#›</a:t>
            </a:fld>
            <a:endParaRPr lang="zh-CN" altLang="en-US"/>
          </a:p>
        </p:txBody>
      </p:sp>
    </p:spTree>
  </p:cSld>
  <p:clrMapOvr>
    <a:masterClrMapping/>
  </p:clrMapOvr>
  <p:transition spd="slow">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9CC8480-117F-418F-878A-F4798614E992}" type="datetimeFigureOut">
              <a:rPr lang="zh-CN" altLang="en-US"/>
              <a:pPr>
                <a:defRPr/>
              </a:pPr>
              <a:t>2019/4/26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BADA7E2-6A05-4652-A9A3-FDEC9FD4CD6D}" type="slidenum">
              <a:rPr lang="zh-CN" altLang="en-US"/>
              <a:pPr>
                <a:defRPr/>
              </a:pPr>
              <a:t>‹#›</a:t>
            </a:fld>
            <a:endParaRPr lang="zh-CN" altLang="en-US"/>
          </a:p>
        </p:txBody>
      </p:sp>
    </p:spTree>
  </p:cSld>
  <p:clrMapOvr>
    <a:masterClrMapping/>
  </p:clrMapOvr>
  <p:transition spd="slow">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D8208E61-D73D-4E0F-A9DE-8568CE2B7048}" type="datetimeFigureOut">
              <a:rPr lang="zh-CN" altLang="en-US"/>
              <a:pPr>
                <a:defRPr/>
              </a:pPr>
              <a:t>2019/4/26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74FEDFA-983C-4915-983C-97ED9D2E34E5}" type="slidenum">
              <a:rPr lang="zh-CN" altLang="en-US"/>
              <a:pPr>
                <a:defRPr/>
              </a:pPr>
              <a:t>‹#›</a:t>
            </a:fld>
            <a:endParaRPr lang="zh-CN" altLang="en-US"/>
          </a:p>
        </p:txBody>
      </p:sp>
    </p:spTree>
  </p:cSld>
  <p:clrMapOvr>
    <a:masterClrMapping/>
  </p:clrMapOvr>
  <p:transition spd="slow">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DFB870B7-13A1-4159-B3E4-C4BCC38AF9FF}" type="datetimeFigureOut">
              <a:rPr lang="zh-CN" altLang="en-US"/>
              <a:pPr>
                <a:defRPr/>
              </a:pPr>
              <a:t>2019/4/26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D217A8C-9A9B-40E1-8573-3F7FD3FBC78B}" type="slidenum">
              <a:rPr lang="zh-CN" altLang="en-US"/>
              <a:pPr>
                <a:defRPr/>
              </a:pPr>
              <a:t>‹#›</a:t>
            </a:fld>
            <a:endParaRPr lang="zh-CN" altLang="en-US"/>
          </a:p>
        </p:txBody>
      </p:sp>
    </p:spTree>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4"/>
            <a:ext cx="10363200" cy="150018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61254FD0-7AFF-4B2E-9ABE-24099417D20F}" type="datetimeFigureOut">
              <a:rPr lang="zh-CN" altLang="en-US"/>
              <a:pPr>
                <a:defRPr/>
              </a:pPr>
              <a:t>2019/4/26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F01F212-35A9-441A-9FBF-37C2CDD98FDC}" type="slidenum">
              <a:rPr lang="zh-CN" altLang="en-US"/>
              <a:pPr>
                <a:defRPr/>
              </a:pPr>
              <a:t>‹#›</a:t>
            </a:fld>
            <a:endParaRPr lang="zh-CN" altLang="en-US"/>
          </a:p>
        </p:txBody>
      </p:sp>
    </p:spTree>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B769C33A-F6D3-436F-A0FF-ED0EB011FCDF}" type="datetimeFigureOut">
              <a:rPr lang="zh-CN" altLang="en-US"/>
              <a:pPr>
                <a:defRPr/>
              </a:pPr>
              <a:t>2019/4/26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6E6C301-B226-444D-A96B-D061776406BC}" type="slidenum">
              <a:rPr lang="zh-CN" altLang="en-US"/>
              <a:pPr>
                <a:defRPr/>
              </a:pPr>
              <a:t>‹#›</a:t>
            </a:fld>
            <a:endParaRPr lang="zh-CN" altLang="en-US"/>
          </a:p>
        </p:txBody>
      </p:sp>
    </p:spTree>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4"/>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6"/>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3" y="1535114"/>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3" y="2174876"/>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1D05C902-E51D-470E-BC63-035394FD67CF}" type="datetimeFigureOut">
              <a:rPr lang="zh-CN" altLang="en-US"/>
              <a:pPr>
                <a:defRPr/>
              </a:pPr>
              <a:t>2019/4/26</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17545A5C-8380-4C51-A9CD-53889E56BE9C}" type="slidenum">
              <a:rPr lang="zh-CN" altLang="en-US"/>
              <a:pPr>
                <a:defRPr/>
              </a:pPr>
              <a:t>‹#›</a:t>
            </a:fld>
            <a:endParaRPr lang="zh-CN" altLang="en-US"/>
          </a:p>
        </p:txBody>
      </p:sp>
    </p:spTree>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8D381992-A588-44EC-9328-8DC47C4C5CEE}" type="datetimeFigureOut">
              <a:rPr lang="zh-CN" altLang="en-US"/>
              <a:pPr>
                <a:defRPr/>
              </a:pPr>
              <a:t>2019/4/26</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9A4BB3A-1054-4EB8-AA6F-9FFE62FE6B9A}" type="slidenum">
              <a:rPr lang="zh-CN" altLang="en-US"/>
              <a:pPr>
                <a:defRPr/>
              </a:pPr>
              <a:t>‹#›</a:t>
            </a:fld>
            <a:endParaRPr lang="zh-CN" altLang="en-US"/>
          </a:p>
        </p:txBody>
      </p:sp>
    </p:spTree>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DEE26EE2-51A4-4FE3-B3BA-89321D392472}" type="datetimeFigureOut">
              <a:rPr lang="zh-CN" altLang="en-US"/>
              <a:pPr>
                <a:defRPr/>
              </a:pPr>
              <a:t>2019/4/26</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84ABB896-93F3-4E7C-939A-62D6DEBE1F0F}" type="slidenum">
              <a:rPr lang="zh-CN" altLang="en-US"/>
              <a:pPr>
                <a:defRPr/>
              </a:pPr>
              <a:t>‹#›</a:t>
            </a:fld>
            <a:endParaRPr lang="zh-CN" altLang="en-US"/>
          </a:p>
        </p:txBody>
      </p:sp>
    </p:spTree>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3"/>
            <a:ext cx="4011084"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2"/>
            <a:ext cx="4011084" cy="46910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BCDFF4F-F632-4327-BA15-6398BD87583D}" type="datetimeFigureOut">
              <a:rPr lang="zh-CN" altLang="en-US"/>
              <a:pPr>
                <a:defRPr/>
              </a:pPr>
              <a:t>2019/4/26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0541DB1-656C-429E-8C85-FD41B7E92400}" type="slidenum">
              <a:rPr lang="zh-CN" altLang="en-US"/>
              <a:pPr>
                <a:defRPr/>
              </a:pPr>
              <a:t>‹#›</a:t>
            </a:fld>
            <a:endParaRPr lang="zh-CN" altLang="en-US"/>
          </a:p>
        </p:txBody>
      </p:sp>
    </p:spTree>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1"/>
            <a:ext cx="73152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6"/>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658C7E5-5713-4338-AB8D-32CAF8B7D600}" type="datetimeFigureOut">
              <a:rPr lang="zh-CN" altLang="en-US"/>
              <a:pPr>
                <a:defRPr/>
              </a:pPr>
              <a:t>2019/4/26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7EF6DD7-7566-4542-B35C-5EF0553E2232}" type="slidenum">
              <a:rPr lang="zh-CN" altLang="en-US"/>
              <a:pPr>
                <a:defRPr/>
              </a:pPr>
              <a:t>‹#›</a:t>
            </a:fld>
            <a:endParaRPr lang="zh-CN" altLang="en-US"/>
          </a:p>
        </p:txBody>
      </p:sp>
    </p:spTree>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print">
            <a:lum/>
          </a:blip>
          <a:srcRect/>
          <a:stretch>
            <a:fillRect l="-17000" r="-17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09600" y="274638"/>
            <a:ext cx="10972800" cy="11430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609600" y="1600200"/>
            <a:ext cx="10972800" cy="4525963"/>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5F9C0BE2-1457-487C-9A96-203853035DFB}" type="datetimeFigureOut">
              <a:rPr lang="zh-CN" altLang="en-US"/>
              <a:pPr>
                <a:defRPr/>
              </a:pPr>
              <a:t>2019/4/26</a:t>
            </a:fld>
            <a:endParaRPr lang="zh-CN" altLang="en-US"/>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3A1E4416-46CC-4FFF-8420-F358879AD1B5}"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4" r:id="rId13"/>
  </p:sldLayoutIdLst>
  <p:transition spd="slow">
    <p:wipe dir="r"/>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cstate="print">
            <a:lum/>
          </a:blip>
          <a:srcRect/>
          <a:stretch>
            <a:fillRect l="-17000" r="-17000"/>
          </a:stretch>
        </a:blipFill>
        <a:effectLst/>
      </p:bgPr>
    </p:bg>
    <p:spTree>
      <p:nvGrpSpPr>
        <p:cNvPr id="1" name=""/>
        <p:cNvGrpSpPr/>
        <p:nvPr/>
      </p:nvGrpSpPr>
      <p:grpSpPr>
        <a:xfrm>
          <a:off x="0" y="0"/>
          <a:ext cx="0" cy="0"/>
          <a:chOff x="0" y="0"/>
          <a:chExt cx="0" cy="0"/>
        </a:xfrm>
      </p:grpSpPr>
      <p:sp>
        <p:nvSpPr>
          <p:cNvPr id="15362" name="标题占位符 1"/>
          <p:cNvSpPr>
            <a:spLocks noGrp="1"/>
          </p:cNvSpPr>
          <p:nvPr>
            <p:ph type="title"/>
          </p:nvPr>
        </p:nvSpPr>
        <p:spPr bwMode="auto">
          <a:xfrm>
            <a:off x="609600" y="274638"/>
            <a:ext cx="10972800" cy="11430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5363" name="文本占位符 2"/>
          <p:cNvSpPr>
            <a:spLocks noGrp="1"/>
          </p:cNvSpPr>
          <p:nvPr>
            <p:ph type="body" idx="1"/>
          </p:nvPr>
        </p:nvSpPr>
        <p:spPr bwMode="auto">
          <a:xfrm>
            <a:off x="609600" y="1600200"/>
            <a:ext cx="10972800" cy="4525963"/>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E87E9D3E-198C-482A-880B-E718262D348B}" type="datetimeFigureOut">
              <a:rPr lang="zh-CN" altLang="en-US"/>
              <a:pPr>
                <a:defRPr/>
              </a:pPr>
              <a:t>2019/4/26</a:t>
            </a:fld>
            <a:endParaRPr lang="zh-CN" altLang="en-US"/>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B4EC8AA2-4242-4F11-B25B-94855206149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ransition spd="slow">
    <p:wipe dir="r"/>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www.jngffp.c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5.png"/><Relationship Id="rId4" Type="http://schemas.openxmlformats.org/officeDocument/2006/relationships/image" Target="../media/image4.png"/><Relationship Id="rId9" Type="http://schemas.microsoft.com/office/2007/relationships/diagramDrawing" Target="../diagrams/drawing1.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13.xml"/><Relationship Id="rId5" Type="http://schemas.openxmlformats.org/officeDocument/2006/relationships/image" Target="../media/image70.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76.png"/><Relationship Id="rId4" Type="http://schemas.openxmlformats.org/officeDocument/2006/relationships/image" Target="../media/image75.jpeg"/></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79.emf"/><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78.png"/><Relationship Id="rId5" Type="http://schemas.openxmlformats.org/officeDocument/2006/relationships/image" Target="../media/image75.jpeg"/><Relationship Id="rId4" Type="http://schemas.openxmlformats.org/officeDocument/2006/relationships/image" Target="../media/image74.jpeg"/></Relationships>
</file>

<file path=ppt/slides/_rels/slide44.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700808"/>
            <a:ext cx="12192000" cy="2171729"/>
          </a:xfrm>
          <a:prstGeom prst="rect">
            <a:avLst/>
          </a:prstGeom>
          <a:solidFill>
            <a:schemeClr val="bg1">
              <a:alpha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smtClean="0">
                <a:solidFill>
                  <a:srgbClr val="0070C0"/>
                </a:solidFill>
                <a:latin typeface="微软雅黑" panose="020B0503020204020204" pitchFamily="34" charset="-122"/>
                <a:ea typeface="微软雅黑" panose="020B0503020204020204" pitchFamily="34" charset="-122"/>
              </a:rPr>
              <a:t>分布式光伏监控与运维</a:t>
            </a:r>
            <a:endParaRPr lang="zh-CN" altLang="zh-CN" sz="4000" b="1" dirty="0">
              <a:solidFill>
                <a:srgbClr val="0070C0"/>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0" y="5301208"/>
            <a:ext cx="12192000" cy="1077218"/>
          </a:xfrm>
          <a:prstGeom prst="rect">
            <a:avLst/>
          </a:prstGeom>
          <a:noFill/>
        </p:spPr>
        <p:txBody>
          <a:bodyPr wrap="square" rtlCol="0">
            <a:spAutoFit/>
          </a:bodyPr>
          <a:lstStyle/>
          <a:p>
            <a:pPr algn="ctr"/>
            <a:r>
              <a:rPr lang="zh-CN" altLang="en-US" sz="3200" b="1" dirty="0">
                <a:solidFill>
                  <a:schemeClr val="tx2"/>
                </a:solidFill>
              </a:rPr>
              <a:t>刘新锋</a:t>
            </a:r>
            <a:endParaRPr lang="en-US" altLang="zh-CN" sz="3200" b="1" dirty="0">
              <a:solidFill>
                <a:schemeClr val="tx2"/>
              </a:solidFill>
            </a:endParaRPr>
          </a:p>
          <a:p>
            <a:pPr algn="ctr"/>
            <a:r>
              <a:rPr lang="en-US" altLang="zh-CN" sz="3200" b="1" dirty="0" smtClean="0">
                <a:solidFill>
                  <a:schemeClr val="tx2"/>
                </a:solidFill>
              </a:rPr>
              <a:t>2019.4.26</a:t>
            </a:r>
            <a:endParaRPr lang="en-US" altLang="zh-CN" sz="3200" b="1" dirty="0">
              <a:solidFill>
                <a:schemeClr val="tx2"/>
              </a:solidFill>
            </a:endParaRPr>
          </a:p>
        </p:txBody>
      </p:sp>
    </p:spTree>
    <p:custDataLst>
      <p:tags r:id="rId1"/>
    </p:custDataLst>
  </p:cSld>
  <p:clrMapOvr>
    <a:masterClrMapping/>
  </p:clrMapOvr>
  <p:transition spd="slow">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595808" y="1279303"/>
            <a:ext cx="10972800"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1800" dirty="0">
              <a:latin typeface="微软雅黑" panose="020B0503020204020204" pitchFamily="34" charset="-122"/>
              <a:ea typeface="微软雅黑" panose="020B0503020204020204" pitchFamily="34" charset="-122"/>
            </a:endParaRPr>
          </a:p>
        </p:txBody>
      </p:sp>
      <p:pic>
        <p:nvPicPr>
          <p:cNvPr id="69634" name="Picture 2"/>
          <p:cNvPicPr>
            <a:picLocks noChangeAspect="1" noChangeArrowheads="1"/>
          </p:cNvPicPr>
          <p:nvPr/>
        </p:nvPicPr>
        <p:blipFill>
          <a:blip r:embed="rId2" cstate="print"/>
          <a:srcRect/>
          <a:stretch>
            <a:fillRect/>
          </a:stretch>
        </p:blipFill>
        <p:spPr bwMode="auto">
          <a:xfrm>
            <a:off x="293037" y="1742606"/>
            <a:ext cx="9454007" cy="3400907"/>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3" cstate="print"/>
          <a:stretch>
            <a:fillRect/>
          </a:stretch>
        </p:blipFill>
        <p:spPr>
          <a:xfrm>
            <a:off x="9964642" y="1678850"/>
            <a:ext cx="2022245" cy="3393225"/>
          </a:xfrm>
          <a:prstGeom prst="rect">
            <a:avLst/>
          </a:prstGeom>
        </p:spPr>
      </p:pic>
      <p:sp>
        <p:nvSpPr>
          <p:cNvPr id="7" name="圆角矩形 6"/>
          <p:cNvSpPr/>
          <p:nvPr/>
        </p:nvSpPr>
        <p:spPr>
          <a:xfrm>
            <a:off x="323349" y="928671"/>
            <a:ext cx="11575616" cy="583745"/>
          </a:xfrm>
          <a:prstGeom prst="roundRect">
            <a:avLst/>
          </a:prstGeom>
          <a:solidFill>
            <a:schemeClr val="accent1">
              <a:lumMod val="60000"/>
              <a:lumOff val="40000"/>
            </a:schemeClr>
          </a:solidFill>
        </p:spPr>
        <p:style>
          <a:lnRef idx="3">
            <a:schemeClr val="lt1"/>
          </a:lnRef>
          <a:fillRef idx="1">
            <a:schemeClr val="accent1"/>
          </a:fillRef>
          <a:effectRef idx="1">
            <a:schemeClr val="accent1"/>
          </a:effectRef>
          <a:fontRef idx="minor">
            <a:schemeClr val="lt1"/>
          </a:fontRef>
        </p:style>
        <p:txBody>
          <a:bodyPr rtlCol="0" anchor="ctr"/>
          <a:lstStyle/>
          <a:p>
            <a:pPr>
              <a:lnSpc>
                <a:spcPct val="120000"/>
              </a:lnSpc>
            </a:pPr>
            <a:endParaRPr lang="en-US" altLang="zh-CN" b="1" dirty="0" smtClean="0">
              <a:solidFill>
                <a:srgbClr val="333333"/>
              </a:solidFill>
              <a:latin typeface="微软雅黑" panose="020B0503020204020204" charset="-122"/>
              <a:ea typeface="微软雅黑" panose="020B0503020204020204" charset="-122"/>
            </a:endParaRPr>
          </a:p>
          <a:p>
            <a:pPr>
              <a:lnSpc>
                <a:spcPct val="120000"/>
              </a:lnSpc>
            </a:pPr>
            <a:r>
              <a:rPr lang="zh-CN" altLang="en-US" b="1" dirty="0" smtClean="0">
                <a:solidFill>
                  <a:srgbClr val="333333"/>
                </a:solidFill>
                <a:latin typeface="微软雅黑" panose="020B0503020204020204" charset="-122"/>
                <a:ea typeface="微软雅黑" panose="020B0503020204020204" charset="-122"/>
              </a:rPr>
              <a:t>集中运维平台：</a:t>
            </a:r>
            <a:r>
              <a:rPr lang="en-US" altLang="zh-CN" b="1" dirty="0" smtClean="0">
                <a:solidFill>
                  <a:srgbClr val="333333"/>
                </a:solidFill>
                <a:latin typeface="微软雅黑" panose="020B0503020204020204" charset="-122"/>
                <a:ea typeface="微软雅黑" panose="020B0503020204020204" charset="-122"/>
                <a:hlinkClick r:id="rId4"/>
              </a:rPr>
              <a:t>http://www.jngffp.cn/</a:t>
            </a:r>
            <a:r>
              <a:rPr lang="en-US" altLang="zh-CN" b="1" dirty="0" smtClean="0">
                <a:solidFill>
                  <a:srgbClr val="333333"/>
                </a:solidFill>
                <a:latin typeface="微软雅黑" panose="020B0503020204020204" charset="-122"/>
                <a:ea typeface="微软雅黑" panose="020B0503020204020204" charset="-122"/>
              </a:rPr>
              <a:t>      </a:t>
            </a:r>
            <a:r>
              <a:rPr lang="zh-CN" altLang="en-US" b="1" dirty="0" smtClean="0">
                <a:solidFill>
                  <a:srgbClr val="333333"/>
                </a:solidFill>
                <a:latin typeface="微软雅黑" panose="020B0503020204020204" charset="-122"/>
                <a:ea typeface="微软雅黑" panose="020B0503020204020204" charset="-122"/>
                <a:sym typeface="+mn-ea"/>
              </a:rPr>
              <a:t>公众展示平台：</a:t>
            </a:r>
            <a:r>
              <a:rPr lang="en-US" altLang="zh-CN" b="1" dirty="0" smtClean="0">
                <a:solidFill>
                  <a:srgbClr val="333333"/>
                </a:solidFill>
                <a:latin typeface="微软雅黑" panose="020B0503020204020204" charset="-122"/>
                <a:ea typeface="微软雅黑" panose="020B0503020204020204" charset="-122"/>
                <a:sym typeface="+mn-ea"/>
                <a:hlinkClick r:id="rId4"/>
              </a:rPr>
              <a:t>http://www.jngffp.com/</a:t>
            </a:r>
            <a:endParaRPr lang="en-US" altLang="zh-CN" b="1" dirty="0" smtClean="0">
              <a:solidFill>
                <a:srgbClr val="333333"/>
              </a:solidFill>
              <a:latin typeface="微软雅黑" panose="020B0503020204020204" charset="-122"/>
              <a:ea typeface="微软雅黑" panose="020B0503020204020204" charset="-122"/>
            </a:endParaRPr>
          </a:p>
          <a:p>
            <a:endParaRPr lang="zh-CN" altLang="en-US" dirty="0"/>
          </a:p>
        </p:txBody>
      </p:sp>
      <p:pic>
        <p:nvPicPr>
          <p:cNvPr id="9" name="Picture 2"/>
          <p:cNvPicPr>
            <a:picLocks noChangeAspect="1" noChangeArrowheads="1"/>
          </p:cNvPicPr>
          <p:nvPr/>
        </p:nvPicPr>
        <p:blipFill>
          <a:blip r:embed="rId5" cstate="print"/>
          <a:srcRect r="1988"/>
          <a:stretch>
            <a:fillRect/>
          </a:stretch>
        </p:blipFill>
        <p:spPr bwMode="auto">
          <a:xfrm>
            <a:off x="4727848" y="5229200"/>
            <a:ext cx="1642246" cy="1319999"/>
          </a:xfrm>
          <a:prstGeom prst="rect">
            <a:avLst/>
          </a:prstGeom>
          <a:ln>
            <a:noFill/>
          </a:ln>
          <a:effectLst>
            <a:outerShdw blurRad="292100" dist="139700" dir="2700000" algn="tl" rotWithShape="0">
              <a:srgbClr val="333333">
                <a:alpha val="65000"/>
              </a:srgbClr>
            </a:outerShdw>
          </a:effectLst>
        </p:spPr>
      </p:pic>
      <p:sp>
        <p:nvSpPr>
          <p:cNvPr id="10" name="文本框 8"/>
          <p:cNvSpPr txBox="1"/>
          <p:nvPr/>
        </p:nvSpPr>
        <p:spPr>
          <a:xfrm>
            <a:off x="6623542" y="6286520"/>
            <a:ext cx="2300849" cy="365760"/>
          </a:xfrm>
          <a:prstGeom prst="rect">
            <a:avLst/>
          </a:prstGeom>
          <a:noFill/>
        </p:spPr>
        <p:txBody>
          <a:bodyPr wrap="square" rtlCol="0">
            <a:spAutoFit/>
          </a:bodyPr>
          <a:lstStyle/>
          <a:p>
            <a:r>
              <a:rPr lang="zh-CN" altLang="en-US" dirty="0"/>
              <a:t>数据展示平台</a:t>
            </a:r>
          </a:p>
        </p:txBody>
      </p:sp>
      <p:pic>
        <p:nvPicPr>
          <p:cNvPr id="11" name="Picture 2"/>
          <p:cNvPicPr>
            <a:picLocks noChangeAspect="1" noChangeArrowheads="1"/>
          </p:cNvPicPr>
          <p:nvPr/>
        </p:nvPicPr>
        <p:blipFill>
          <a:blip r:embed="rId6" cstate="print"/>
          <a:srcRect/>
          <a:stretch>
            <a:fillRect/>
          </a:stretch>
        </p:blipFill>
        <p:spPr bwMode="auto">
          <a:xfrm>
            <a:off x="479376" y="5301208"/>
            <a:ext cx="1570719" cy="1273263"/>
          </a:xfrm>
          <a:prstGeom prst="rect">
            <a:avLst/>
          </a:prstGeom>
          <a:ln>
            <a:noFill/>
          </a:ln>
          <a:effectLst>
            <a:outerShdw blurRad="292100" dist="139700" dir="2700000" algn="tl" rotWithShape="0">
              <a:srgbClr val="333333">
                <a:alpha val="65000"/>
              </a:srgbClr>
            </a:outerShdw>
          </a:effectLst>
        </p:spPr>
      </p:pic>
      <p:sp>
        <p:nvSpPr>
          <p:cNvPr id="13" name="文本框 5"/>
          <p:cNvSpPr txBox="1"/>
          <p:nvPr/>
        </p:nvSpPr>
        <p:spPr>
          <a:xfrm>
            <a:off x="2207568" y="6093296"/>
            <a:ext cx="2300849" cy="365760"/>
          </a:xfrm>
          <a:prstGeom prst="rect">
            <a:avLst/>
          </a:prstGeom>
          <a:noFill/>
        </p:spPr>
        <p:txBody>
          <a:bodyPr wrap="square" rtlCol="0">
            <a:spAutoFit/>
          </a:bodyPr>
          <a:lstStyle/>
          <a:p>
            <a:r>
              <a:rPr lang="zh-CN" altLang="en-US" dirty="0" smtClean="0"/>
              <a:t>移动运维公众号</a:t>
            </a:r>
            <a:endParaRPr lang="zh-CN" altLang="en-US" dirty="0"/>
          </a:p>
        </p:txBody>
      </p:sp>
      <p:sp>
        <p:nvSpPr>
          <p:cNvPr id="12" name="标题 1"/>
          <p:cNvSpPr txBox="1"/>
          <p:nvPr/>
        </p:nvSpPr>
        <p:spPr>
          <a:xfrm>
            <a:off x="76235" y="71414"/>
            <a:ext cx="10972800" cy="442320"/>
          </a:xfrm>
          <a:prstGeom prst="rect">
            <a:avLst/>
          </a:prstGeom>
        </p:spPr>
        <p:txBody>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a:defRPr/>
            </a:pPr>
            <a:r>
              <a:rPr lang="zh-CN" altLang="en-US" sz="2600" dirty="0" smtClean="0">
                <a:solidFill>
                  <a:srgbClr val="FF0000"/>
                </a:solidFill>
              </a:rPr>
              <a:t>分布式光伏集中运维平台</a:t>
            </a:r>
            <a:r>
              <a:rPr lang="en-US" altLang="zh-CN" sz="2600" dirty="0" smtClean="0">
                <a:solidFill>
                  <a:srgbClr val="FF0000"/>
                </a:solidFill>
              </a:rPr>
              <a:t>-</a:t>
            </a:r>
            <a:r>
              <a:rPr lang="zh-CN" altLang="en-US" sz="2600" dirty="0" smtClean="0">
                <a:solidFill>
                  <a:srgbClr val="FF0000"/>
                </a:solidFill>
              </a:rPr>
              <a:t>电站监控</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69634"/>
                                        </p:tgtEl>
                                        <p:attrNameLst>
                                          <p:attrName>style.visibility</p:attrName>
                                        </p:attrNameLst>
                                      </p:cBhvr>
                                      <p:to>
                                        <p:strVal val="visible"/>
                                      </p:to>
                                    </p:set>
                                    <p:anim calcmode="lin" valueType="num">
                                      <p:cBhvr additive="base">
                                        <p:cTn id="11" dur="500" fill="hold"/>
                                        <p:tgtEl>
                                          <p:spTgt spid="69634"/>
                                        </p:tgtEl>
                                        <p:attrNameLst>
                                          <p:attrName>ppt_x</p:attrName>
                                        </p:attrNameLst>
                                      </p:cBhvr>
                                      <p:tavLst>
                                        <p:tav tm="0">
                                          <p:val>
                                            <p:strVal val="#ppt_x"/>
                                          </p:val>
                                        </p:tav>
                                        <p:tav tm="100000">
                                          <p:val>
                                            <p:strVal val="#ppt_x"/>
                                          </p:val>
                                        </p:tav>
                                      </p:tavLst>
                                    </p:anim>
                                    <p:anim calcmode="lin" valueType="num">
                                      <p:cBhvr additive="base">
                                        <p:cTn id="12" dur="500" fill="hold"/>
                                        <p:tgtEl>
                                          <p:spTgt spid="6963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2"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1+#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1+#ppt_w/2"/>
                                          </p:val>
                                        </p:tav>
                                        <p:tav tm="100000">
                                          <p:val>
                                            <p:strVal val="#ppt_x"/>
                                          </p:val>
                                        </p:tav>
                                      </p:tavLst>
                                    </p:anim>
                                    <p:anim calcmode="lin" valueType="num">
                                      <p:cBhvr additive="base">
                                        <p:cTn id="27" dur="500" fill="hold"/>
                                        <p:tgtEl>
                                          <p:spTgt spid="13"/>
                                        </p:tgtEl>
                                        <p:attrNameLst>
                                          <p:attrName>ppt_y</p:attrName>
                                        </p:attrNameLst>
                                      </p:cBhvr>
                                      <p:tavLst>
                                        <p:tav tm="0">
                                          <p:val>
                                            <p:strVal val="#ppt_y"/>
                                          </p:val>
                                        </p:tav>
                                        <p:tav tm="100000">
                                          <p:val>
                                            <p:strVal val="#ppt_y"/>
                                          </p:val>
                                        </p:tav>
                                      </p:tavLst>
                                    </p:anim>
                                  </p:childTnLst>
                                </p:cTn>
                              </p:par>
                            </p:childTnLst>
                          </p:cTn>
                        </p:par>
                        <p:par>
                          <p:cTn id="28" fill="hold">
                            <p:stCondLst>
                              <p:cond delay="1000"/>
                            </p:stCondLst>
                            <p:childTnLst>
                              <p:par>
                                <p:cTn id="29" presetID="2" presetClass="entr" presetSubtype="2"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1+#ppt_w/2"/>
                                          </p:val>
                                        </p:tav>
                                        <p:tav tm="100000">
                                          <p:val>
                                            <p:strVal val="#ppt_x"/>
                                          </p:val>
                                        </p:tav>
                                      </p:tavLst>
                                    </p:anim>
                                    <p:anim calcmode="lin" valueType="num">
                                      <p:cBhvr additive="base">
                                        <p:cTn id="3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6235" y="71414"/>
            <a:ext cx="10972800" cy="442320"/>
          </a:xfrm>
          <a:prstGeom prst="rect">
            <a:avLst/>
          </a:prstGeom>
        </p:spPr>
        <p:txBody>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a:defRPr/>
            </a:pPr>
            <a:r>
              <a:rPr lang="zh-CN" altLang="en-US" sz="2600" dirty="0" smtClean="0">
                <a:solidFill>
                  <a:srgbClr val="FF0000"/>
                </a:solidFill>
              </a:rPr>
              <a:t>分布式光伏集中运维平台</a:t>
            </a:r>
            <a:r>
              <a:rPr lang="en-US" altLang="zh-CN" sz="2600" dirty="0" smtClean="0">
                <a:solidFill>
                  <a:srgbClr val="FF0000"/>
                </a:solidFill>
              </a:rPr>
              <a:t>-</a:t>
            </a:r>
            <a:r>
              <a:rPr lang="zh-CN" altLang="en-US" sz="2600" dirty="0" smtClean="0">
                <a:solidFill>
                  <a:srgbClr val="FF0000"/>
                </a:solidFill>
              </a:rPr>
              <a:t>电站监控</a:t>
            </a:r>
          </a:p>
        </p:txBody>
      </p:sp>
      <p:pic>
        <p:nvPicPr>
          <p:cNvPr id="33" name="Picture 2">
            <a:extLst>
              <a:ext uri="{FF2B5EF4-FFF2-40B4-BE49-F238E27FC236}">
                <a16:creationId xmlns:a16="http://schemas.microsoft.com/office/drawing/2014/main" xmlns="" id="{02D1E356-4324-4081-99D0-4CE609033371}"/>
              </a:ext>
            </a:extLst>
          </p:cNvPr>
          <p:cNvPicPr>
            <a:picLocks noChangeAspect="1" noChangeArrowheads="1"/>
          </p:cNvPicPr>
          <p:nvPr/>
        </p:nvPicPr>
        <p:blipFill>
          <a:blip r:embed="rId3" cstate="print"/>
          <a:srcRect/>
          <a:stretch>
            <a:fillRect/>
          </a:stretch>
        </p:blipFill>
        <p:spPr bwMode="auto">
          <a:xfrm>
            <a:off x="1703512" y="845902"/>
            <a:ext cx="9065681" cy="5645183"/>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6235" y="71414"/>
            <a:ext cx="10972800" cy="442320"/>
          </a:xfrm>
          <a:prstGeom prst="rect">
            <a:avLst/>
          </a:prstGeom>
        </p:spPr>
        <p:txBody>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a:defRPr/>
            </a:pPr>
            <a:r>
              <a:rPr lang="zh-CN" altLang="en-US" sz="2600" dirty="0" smtClean="0">
                <a:solidFill>
                  <a:srgbClr val="FF0000"/>
                </a:solidFill>
              </a:rPr>
              <a:t>分布式光伏集中运维平台</a:t>
            </a:r>
            <a:r>
              <a:rPr lang="en-US" altLang="zh-CN" sz="2600" dirty="0" smtClean="0">
                <a:solidFill>
                  <a:srgbClr val="FF0000"/>
                </a:solidFill>
              </a:rPr>
              <a:t>-</a:t>
            </a:r>
            <a:r>
              <a:rPr lang="zh-CN" altLang="en-US" sz="2600" dirty="0" smtClean="0">
                <a:solidFill>
                  <a:srgbClr val="FF0000"/>
                </a:solidFill>
              </a:rPr>
              <a:t>电站监控</a:t>
            </a:r>
          </a:p>
        </p:txBody>
      </p:sp>
      <p:pic>
        <p:nvPicPr>
          <p:cNvPr id="4" name="图片 3">
            <a:extLst>
              <a:ext uri="{FF2B5EF4-FFF2-40B4-BE49-F238E27FC236}">
                <a16:creationId xmlns:a16="http://schemas.microsoft.com/office/drawing/2014/main" xmlns="" id="{DA06B498-0DB7-4AAF-B841-53283538941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49957" y="2087564"/>
            <a:ext cx="2243137" cy="3987798"/>
          </a:xfrm>
          <a:prstGeom prst="rect">
            <a:avLst/>
          </a:prstGeom>
        </p:spPr>
      </p:pic>
      <p:sp>
        <p:nvSpPr>
          <p:cNvPr id="6" name="矩形 49">
            <a:extLst>
              <a:ext uri="{FF2B5EF4-FFF2-40B4-BE49-F238E27FC236}">
                <a16:creationId xmlns:a16="http://schemas.microsoft.com/office/drawing/2014/main" xmlns="" id="{CF2CCA3F-CE56-4AC8-B297-CFC412E5E0E4}"/>
              </a:ext>
            </a:extLst>
          </p:cNvPr>
          <p:cNvSpPr>
            <a:spLocks noChangeArrowheads="1"/>
          </p:cNvSpPr>
          <p:nvPr/>
        </p:nvSpPr>
        <p:spPr bwMode="auto">
          <a:xfrm>
            <a:off x="5602213" y="500062"/>
            <a:ext cx="785813" cy="1281113"/>
          </a:xfrm>
          <a:prstGeom prst="rect">
            <a:avLst/>
          </a:prstGeom>
          <a:noFill/>
          <a:ln w="9525">
            <a:noFill/>
            <a:miter lim="800000"/>
            <a:headEnd/>
            <a:tailEnd/>
          </a:ln>
        </p:spPr>
        <p:txBody>
          <a:bodyPr>
            <a:spAutoFit/>
          </a:bodyPr>
          <a:lstStyle/>
          <a:p>
            <a:pPr>
              <a:lnSpc>
                <a:spcPct val="130000"/>
              </a:lnSpc>
            </a:pPr>
            <a:r>
              <a:rPr lang="en-US" altLang="zh-CN" sz="6000" b="1">
                <a:solidFill>
                  <a:schemeClr val="bg1"/>
                </a:solidFill>
                <a:latin typeface="Calibri" pitchFamily="34" charset="0"/>
              </a:rPr>
              <a:t>+</a:t>
            </a:r>
            <a:endParaRPr lang="zh-CN" altLang="en-US" sz="6000" b="1">
              <a:solidFill>
                <a:schemeClr val="bg1"/>
              </a:solidFill>
              <a:latin typeface="微软雅黑" pitchFamily="34" charset="-122"/>
              <a:ea typeface="微软雅黑" pitchFamily="34" charset="-122"/>
            </a:endParaRPr>
          </a:p>
        </p:txBody>
      </p:sp>
      <p:pic>
        <p:nvPicPr>
          <p:cNvPr id="7" name="图片 6">
            <a:extLst>
              <a:ext uri="{FF2B5EF4-FFF2-40B4-BE49-F238E27FC236}">
                <a16:creationId xmlns:a16="http://schemas.microsoft.com/office/drawing/2014/main" xmlns="" id="{6DE7CFF4-EBAF-4B1E-B9A3-BC86756C1B66}"/>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471526" y="1279686"/>
            <a:ext cx="2417978" cy="4298627"/>
          </a:xfrm>
          <a:prstGeom prst="rect">
            <a:avLst/>
          </a:prstGeom>
        </p:spPr>
      </p:pic>
      <p:pic>
        <p:nvPicPr>
          <p:cNvPr id="8" name="图片 7">
            <a:extLst>
              <a:ext uri="{FF2B5EF4-FFF2-40B4-BE49-F238E27FC236}">
                <a16:creationId xmlns:a16="http://schemas.microsoft.com/office/drawing/2014/main" xmlns="" id="{38DD8D7B-BE4C-4A5A-8E44-5AB3FEE52F67}"/>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2577707" y="980728"/>
            <a:ext cx="2259755" cy="4017342"/>
          </a:xfrm>
          <a:prstGeom prst="rect">
            <a:avLst/>
          </a:prstGeom>
        </p:spPr>
      </p:pic>
      <p:pic>
        <p:nvPicPr>
          <p:cNvPr id="9" name="图片 8">
            <a:extLst>
              <a:ext uri="{FF2B5EF4-FFF2-40B4-BE49-F238E27FC236}">
                <a16:creationId xmlns:a16="http://schemas.microsoft.com/office/drawing/2014/main" xmlns="" id="{692AD3B5-E323-4665-8D96-19CD1E86F1E5}"/>
              </a:ext>
            </a:extLst>
          </p:cNvPr>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4007309" y="888176"/>
            <a:ext cx="2243138" cy="3987801"/>
          </a:xfrm>
          <a:prstGeom prst="rect">
            <a:avLst/>
          </a:prstGeom>
        </p:spPr>
      </p:pic>
      <p:pic>
        <p:nvPicPr>
          <p:cNvPr id="10" name="图片 9">
            <a:extLst>
              <a:ext uri="{FF2B5EF4-FFF2-40B4-BE49-F238E27FC236}">
                <a16:creationId xmlns:a16="http://schemas.microsoft.com/office/drawing/2014/main" xmlns="" id="{F94AD51C-B223-4182-8BEB-6321E6D54877}"/>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8902863" y="1910167"/>
            <a:ext cx="2268542" cy="4032964"/>
          </a:xfrm>
          <a:prstGeom prst="rect">
            <a:avLst/>
          </a:prstGeom>
        </p:spPr>
      </p:pic>
      <p:pic>
        <p:nvPicPr>
          <p:cNvPr id="11" name="图片 10">
            <a:extLst>
              <a:ext uri="{FF2B5EF4-FFF2-40B4-BE49-F238E27FC236}">
                <a16:creationId xmlns:a16="http://schemas.microsoft.com/office/drawing/2014/main" xmlns="" id="{8EC79EB5-631E-49D5-B949-477C442442A1}"/>
              </a:ext>
            </a:extLst>
          </p:cNvPr>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6927166" y="1013505"/>
            <a:ext cx="2617388" cy="4653135"/>
          </a:xfrm>
          <a:prstGeom prst="rect">
            <a:avLst/>
          </a:prstGeom>
        </p:spPr>
      </p:pic>
      <p:pic>
        <p:nvPicPr>
          <p:cNvPr id="12" name="图片 11">
            <a:extLst>
              <a:ext uri="{FF2B5EF4-FFF2-40B4-BE49-F238E27FC236}">
                <a16:creationId xmlns:a16="http://schemas.microsoft.com/office/drawing/2014/main" xmlns="" id="{4A7C1565-2681-4C8E-9298-DC3AC819F32E}"/>
              </a:ext>
            </a:extLst>
          </p:cNvPr>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5101062" y="1007682"/>
            <a:ext cx="2174950" cy="3866579"/>
          </a:xfrm>
          <a:prstGeom prst="rect">
            <a:avLst/>
          </a:prstGeom>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595808" y="1279303"/>
            <a:ext cx="10972800"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1800" dirty="0">
              <a:latin typeface="微软雅黑" panose="020B0503020204020204" pitchFamily="34" charset="-122"/>
              <a:ea typeface="微软雅黑" panose="020B0503020204020204" pitchFamily="34" charset="-122"/>
            </a:endParaRPr>
          </a:p>
        </p:txBody>
      </p:sp>
      <p:pic>
        <p:nvPicPr>
          <p:cNvPr id="26626" name="Picture 2"/>
          <p:cNvPicPr>
            <a:picLocks noChangeAspect="1" noChangeArrowheads="1"/>
          </p:cNvPicPr>
          <p:nvPr/>
        </p:nvPicPr>
        <p:blipFill>
          <a:blip r:embed="rId2" cstate="print"/>
          <a:srcRect/>
          <a:stretch>
            <a:fillRect/>
          </a:stretch>
        </p:blipFill>
        <p:spPr bwMode="auto">
          <a:xfrm>
            <a:off x="205113" y="1071547"/>
            <a:ext cx="11781775" cy="5280291"/>
          </a:xfrm>
          <a:prstGeom prst="rect">
            <a:avLst/>
          </a:prstGeom>
          <a:ln>
            <a:noFill/>
          </a:ln>
          <a:effectLst>
            <a:outerShdw blurRad="292100" dist="139700" dir="2700000" algn="tl" rotWithShape="0">
              <a:srgbClr val="333333">
                <a:alpha val="65000"/>
              </a:srgbClr>
            </a:outerShdw>
          </a:effectLst>
        </p:spPr>
      </p:pic>
      <p:sp>
        <p:nvSpPr>
          <p:cNvPr id="5" name="标题 1"/>
          <p:cNvSpPr txBox="1"/>
          <p:nvPr/>
        </p:nvSpPr>
        <p:spPr>
          <a:xfrm>
            <a:off x="76235" y="71414"/>
            <a:ext cx="5296625" cy="492434"/>
          </a:xfrm>
          <a:prstGeom prst="rect">
            <a:avLst/>
          </a:prstGeom>
          <a:noFill/>
          <a:ln>
            <a:noFill/>
          </a:ln>
        </p:spPr>
        <p:txBody>
          <a:bodyPr wrap="none" lIns="91431" tIns="45716" rIns="91431" bIns="45716">
            <a:spAutoFit/>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分布式光伏集中运维平台</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电站监控</a:t>
            </a: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cstate="print"/>
          <a:srcRect/>
          <a:stretch>
            <a:fillRect/>
          </a:stretch>
        </p:blipFill>
        <p:spPr bwMode="auto">
          <a:xfrm>
            <a:off x="117189" y="928670"/>
            <a:ext cx="11869698" cy="5319696"/>
          </a:xfrm>
          <a:prstGeom prst="rect">
            <a:avLst/>
          </a:prstGeom>
          <a:noFill/>
          <a:ln w="9525">
            <a:noFill/>
            <a:miter lim="800000"/>
            <a:headEnd/>
            <a:tailEnd/>
          </a:ln>
          <a:effectLst/>
        </p:spPr>
      </p:pic>
      <p:sp>
        <p:nvSpPr>
          <p:cNvPr id="21" name="内容占位符 2"/>
          <p:cNvSpPr txBox="1"/>
          <p:nvPr/>
        </p:nvSpPr>
        <p:spPr>
          <a:xfrm>
            <a:off x="595808" y="1279303"/>
            <a:ext cx="10972800"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1800" dirty="0">
              <a:latin typeface="微软雅黑" panose="020B0503020204020204" pitchFamily="34" charset="-122"/>
              <a:ea typeface="微软雅黑" panose="020B0503020204020204" pitchFamily="34" charset="-122"/>
            </a:endParaRPr>
          </a:p>
        </p:txBody>
      </p:sp>
      <p:sp>
        <p:nvSpPr>
          <p:cNvPr id="22" name="内容占位符 2"/>
          <p:cNvSpPr txBox="1"/>
          <p:nvPr/>
        </p:nvSpPr>
        <p:spPr>
          <a:xfrm>
            <a:off x="595808" y="1556771"/>
            <a:ext cx="10972800"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1800" dirty="0">
              <a:latin typeface="微软雅黑" panose="020B0503020204020204" pitchFamily="34" charset="-122"/>
              <a:ea typeface="微软雅黑" panose="020B0503020204020204" pitchFamily="34" charset="-122"/>
            </a:endParaRPr>
          </a:p>
        </p:txBody>
      </p:sp>
      <p:sp>
        <p:nvSpPr>
          <p:cNvPr id="23" name="矩形 22"/>
          <p:cNvSpPr/>
          <p:nvPr/>
        </p:nvSpPr>
        <p:spPr>
          <a:xfrm>
            <a:off x="4095735" y="1920518"/>
            <a:ext cx="3905278" cy="40005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095735" y="1285860"/>
            <a:ext cx="3905278" cy="4929222"/>
          </a:xfrm>
          <a:prstGeom prst="rect">
            <a:avLst/>
          </a:prstGeom>
          <a:solidFill>
            <a:srgbClr val="7FD13B">
              <a:alpha val="8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圆角矩形 24"/>
          <p:cNvSpPr/>
          <p:nvPr/>
        </p:nvSpPr>
        <p:spPr>
          <a:xfrm>
            <a:off x="4762490" y="1706204"/>
            <a:ext cx="3143273" cy="7143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smtClean="0"/>
              <a:t>可统计一段时间的发电量</a:t>
            </a:r>
            <a:endParaRPr lang="zh-CN" altLang="en-US" b="1" dirty="0"/>
          </a:p>
        </p:txBody>
      </p:sp>
      <p:sp>
        <p:nvSpPr>
          <p:cNvPr id="26" name="上箭头 25"/>
          <p:cNvSpPr/>
          <p:nvPr/>
        </p:nvSpPr>
        <p:spPr>
          <a:xfrm rot="5400000">
            <a:off x="7512853" y="2718242"/>
            <a:ext cx="500066" cy="476254"/>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7" name="上箭头 26"/>
          <p:cNvSpPr/>
          <p:nvPr/>
        </p:nvSpPr>
        <p:spPr>
          <a:xfrm rot="16200000">
            <a:off x="4179081" y="1789548"/>
            <a:ext cx="500066" cy="476254"/>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8" name="圆角矩形 27"/>
          <p:cNvSpPr/>
          <p:nvPr/>
        </p:nvSpPr>
        <p:spPr>
          <a:xfrm>
            <a:off x="4190987" y="2563460"/>
            <a:ext cx="3238523" cy="7143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smtClean="0"/>
              <a:t>展示目前电站的运行状态信息</a:t>
            </a:r>
            <a:endParaRPr lang="zh-CN" altLang="en-US" b="1" dirty="0"/>
          </a:p>
        </p:txBody>
      </p:sp>
      <p:sp>
        <p:nvSpPr>
          <p:cNvPr id="29" name="上箭头 28"/>
          <p:cNvSpPr/>
          <p:nvPr/>
        </p:nvSpPr>
        <p:spPr>
          <a:xfrm rot="5400000">
            <a:off x="7500154" y="5361448"/>
            <a:ext cx="500066" cy="476254"/>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圆角矩形 29"/>
          <p:cNvSpPr/>
          <p:nvPr/>
        </p:nvSpPr>
        <p:spPr>
          <a:xfrm>
            <a:off x="4190987" y="5206666"/>
            <a:ext cx="3238523" cy="7143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smtClean="0"/>
              <a:t>展示所发电量的环保效益</a:t>
            </a:r>
            <a:endParaRPr lang="zh-CN" altLang="en-US" b="1" dirty="0"/>
          </a:p>
        </p:txBody>
      </p:sp>
      <p:sp>
        <p:nvSpPr>
          <p:cNvPr id="31" name="圆角矩形 30"/>
          <p:cNvSpPr/>
          <p:nvPr/>
        </p:nvSpPr>
        <p:spPr>
          <a:xfrm>
            <a:off x="4762490" y="3849344"/>
            <a:ext cx="3143273" cy="71438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b="1" dirty="0" smtClean="0"/>
              <a:t>展示电站的发电排名</a:t>
            </a:r>
            <a:endParaRPr lang="zh-CN" altLang="en-US" b="1" dirty="0"/>
          </a:p>
        </p:txBody>
      </p:sp>
      <p:sp>
        <p:nvSpPr>
          <p:cNvPr id="32" name="上箭头 31"/>
          <p:cNvSpPr/>
          <p:nvPr/>
        </p:nvSpPr>
        <p:spPr>
          <a:xfrm rot="16200000">
            <a:off x="4179081" y="3932688"/>
            <a:ext cx="500066" cy="476254"/>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3" name="矩形 32"/>
          <p:cNvSpPr/>
          <p:nvPr/>
        </p:nvSpPr>
        <p:spPr>
          <a:xfrm>
            <a:off x="241260" y="1868130"/>
            <a:ext cx="3810027" cy="2071702"/>
          </a:xfrm>
          <a:prstGeom prst="rect">
            <a:avLst/>
          </a:prstGeom>
          <a:noFill/>
          <a:ln>
            <a:prstDash val="lg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p>
        </p:txBody>
      </p:sp>
      <p:sp>
        <p:nvSpPr>
          <p:cNvPr id="34" name="矩形 33"/>
          <p:cNvSpPr/>
          <p:nvPr/>
        </p:nvSpPr>
        <p:spPr>
          <a:xfrm>
            <a:off x="228559" y="3992220"/>
            <a:ext cx="3810027" cy="2071702"/>
          </a:xfrm>
          <a:prstGeom prst="rect">
            <a:avLst/>
          </a:prstGeom>
          <a:noFill/>
          <a:ln>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35" name="矩形 34"/>
          <p:cNvSpPr/>
          <p:nvPr/>
        </p:nvSpPr>
        <p:spPr>
          <a:xfrm>
            <a:off x="8039113" y="1858605"/>
            <a:ext cx="3810027" cy="2071702"/>
          </a:xfrm>
          <a:prstGeom prst="rect">
            <a:avLst/>
          </a:prstGeom>
          <a:noFill/>
          <a:ln>
            <a:prstDash val="lg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p>
        </p:txBody>
      </p:sp>
      <p:sp>
        <p:nvSpPr>
          <p:cNvPr id="36" name="矩形 35"/>
          <p:cNvSpPr/>
          <p:nvPr/>
        </p:nvSpPr>
        <p:spPr>
          <a:xfrm>
            <a:off x="8026414" y="3992220"/>
            <a:ext cx="3810027" cy="2071702"/>
          </a:xfrm>
          <a:prstGeom prst="rect">
            <a:avLst/>
          </a:prstGeom>
          <a:noFill/>
          <a:ln>
            <a:prstDash val="lg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0" name="标题 1"/>
          <p:cNvSpPr txBox="1"/>
          <p:nvPr/>
        </p:nvSpPr>
        <p:spPr>
          <a:xfrm>
            <a:off x="76235" y="71414"/>
            <a:ext cx="5296625" cy="492434"/>
          </a:xfrm>
          <a:prstGeom prst="rect">
            <a:avLst/>
          </a:prstGeom>
          <a:noFill/>
          <a:ln>
            <a:noFill/>
          </a:ln>
        </p:spPr>
        <p:txBody>
          <a:bodyPr wrap="none" lIns="91431" tIns="45716" rIns="91431" bIns="45716">
            <a:spAutoFit/>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分布式光伏集中运维平台</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电站监控</a:t>
            </a: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595808" y="1279303"/>
            <a:ext cx="10972800"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1800" dirty="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2" cstate="print"/>
          <a:srcRect/>
          <a:stretch>
            <a:fillRect/>
          </a:stretch>
        </p:blipFill>
        <p:spPr bwMode="auto">
          <a:xfrm>
            <a:off x="127052" y="1285860"/>
            <a:ext cx="11859836" cy="4929222"/>
          </a:xfrm>
          <a:prstGeom prst="rect">
            <a:avLst/>
          </a:prstGeom>
          <a:ln>
            <a:noFill/>
          </a:ln>
          <a:effectLst>
            <a:outerShdw blurRad="292100" dist="139700" dir="2700000" algn="tl" rotWithShape="0">
              <a:srgbClr val="333333">
                <a:alpha val="65000"/>
              </a:srgbClr>
            </a:outerShdw>
          </a:effectLst>
        </p:spPr>
      </p:pic>
      <p:sp>
        <p:nvSpPr>
          <p:cNvPr id="5" name="矩形 4"/>
          <p:cNvSpPr/>
          <p:nvPr/>
        </p:nvSpPr>
        <p:spPr>
          <a:xfrm>
            <a:off x="190458" y="1109668"/>
            <a:ext cx="11715833" cy="4786346"/>
          </a:xfrm>
          <a:prstGeom prst="rect">
            <a:avLst/>
          </a:prstGeom>
          <a:solidFill>
            <a:srgbClr val="7FD13B">
              <a:alpha val="8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圆角矩形 5"/>
          <p:cNvSpPr/>
          <p:nvPr/>
        </p:nvSpPr>
        <p:spPr>
          <a:xfrm>
            <a:off x="4667241" y="1252544"/>
            <a:ext cx="7048549" cy="35719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smtClean="0"/>
              <a:t>点击下图红框中的图标可将地图放大和缩小展示</a:t>
            </a:r>
            <a:endParaRPr lang="zh-CN" altLang="en-US" b="1" dirty="0"/>
          </a:p>
        </p:txBody>
      </p:sp>
      <p:pic>
        <p:nvPicPr>
          <p:cNvPr id="3074" name="Picture 2"/>
          <p:cNvPicPr>
            <a:picLocks noChangeAspect="1" noChangeArrowheads="1"/>
          </p:cNvPicPr>
          <p:nvPr/>
        </p:nvPicPr>
        <p:blipFill>
          <a:blip r:embed="rId3" cstate="print"/>
          <a:srcRect/>
          <a:stretch>
            <a:fillRect/>
          </a:stretch>
        </p:blipFill>
        <p:spPr bwMode="auto">
          <a:xfrm>
            <a:off x="468884" y="1928802"/>
            <a:ext cx="11275068" cy="3643338"/>
          </a:xfrm>
          <a:prstGeom prst="rect">
            <a:avLst/>
          </a:prstGeom>
          <a:noFill/>
          <a:ln w="9525">
            <a:noFill/>
            <a:miter lim="800000"/>
            <a:headEnd/>
            <a:tailEnd/>
          </a:ln>
          <a:effectLst/>
        </p:spPr>
      </p:pic>
      <p:sp>
        <p:nvSpPr>
          <p:cNvPr id="8" name="上箭头 7"/>
          <p:cNvSpPr/>
          <p:nvPr/>
        </p:nvSpPr>
        <p:spPr>
          <a:xfrm rot="10800000">
            <a:off x="8118245" y="1643051"/>
            <a:ext cx="476254" cy="35719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 name="标题 1"/>
          <p:cNvSpPr txBox="1"/>
          <p:nvPr/>
        </p:nvSpPr>
        <p:spPr>
          <a:xfrm>
            <a:off x="76235" y="71414"/>
            <a:ext cx="5296625" cy="492434"/>
          </a:xfrm>
          <a:prstGeom prst="rect">
            <a:avLst/>
          </a:prstGeom>
          <a:noFill/>
          <a:ln>
            <a:noFill/>
          </a:ln>
        </p:spPr>
        <p:txBody>
          <a:bodyPr wrap="none" lIns="91431" tIns="45716" rIns="91431" bIns="45716">
            <a:spAutoFit/>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分布式光伏集中运维平台</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电站监控</a:t>
            </a: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595808" y="1279303"/>
            <a:ext cx="10972800"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1800" dirty="0">
              <a:latin typeface="微软雅黑" panose="020B0503020204020204" pitchFamily="34" charset="-122"/>
              <a:ea typeface="微软雅黑" panose="020B0503020204020204" pitchFamily="34" charset="-122"/>
            </a:endParaRPr>
          </a:p>
        </p:txBody>
      </p:sp>
      <p:pic>
        <p:nvPicPr>
          <p:cNvPr id="28674" name="Picture 2"/>
          <p:cNvPicPr>
            <a:picLocks noChangeAspect="1" noChangeArrowheads="1"/>
          </p:cNvPicPr>
          <p:nvPr/>
        </p:nvPicPr>
        <p:blipFill>
          <a:blip r:embed="rId3" cstate="print"/>
          <a:srcRect/>
          <a:stretch>
            <a:fillRect/>
          </a:stretch>
        </p:blipFill>
        <p:spPr bwMode="auto">
          <a:xfrm>
            <a:off x="205112" y="1142984"/>
            <a:ext cx="11666686" cy="5214974"/>
          </a:xfrm>
          <a:prstGeom prst="rect">
            <a:avLst/>
          </a:prstGeom>
          <a:ln>
            <a:noFill/>
          </a:ln>
          <a:effectLst>
            <a:outerShdw blurRad="292100" dist="139700" dir="2700000" algn="tl" rotWithShape="0">
              <a:srgbClr val="333333">
                <a:alpha val="65000"/>
              </a:srgbClr>
            </a:outerShdw>
          </a:effectLst>
        </p:spPr>
      </p:pic>
      <p:sp>
        <p:nvSpPr>
          <p:cNvPr id="8" name="圆角矩形 7"/>
          <p:cNvSpPr/>
          <p:nvPr/>
        </p:nvSpPr>
        <p:spPr>
          <a:xfrm>
            <a:off x="8909559" y="928670"/>
            <a:ext cx="3143273" cy="7143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smtClean="0"/>
              <a:t>点击告警类型可以查看具体告警电站信息</a:t>
            </a:r>
            <a:endParaRPr lang="zh-CN" altLang="en-US" b="1" dirty="0"/>
          </a:p>
        </p:txBody>
      </p:sp>
      <p:sp>
        <p:nvSpPr>
          <p:cNvPr id="9" name="上箭头 8"/>
          <p:cNvSpPr/>
          <p:nvPr/>
        </p:nvSpPr>
        <p:spPr>
          <a:xfrm rot="12298638">
            <a:off x="9154399" y="1765721"/>
            <a:ext cx="615466" cy="386956"/>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 name="标题 1"/>
          <p:cNvSpPr txBox="1"/>
          <p:nvPr/>
        </p:nvSpPr>
        <p:spPr>
          <a:xfrm>
            <a:off x="76235" y="71414"/>
            <a:ext cx="5296625" cy="492434"/>
          </a:xfrm>
          <a:prstGeom prst="rect">
            <a:avLst/>
          </a:prstGeom>
          <a:noFill/>
          <a:ln>
            <a:noFill/>
          </a:ln>
        </p:spPr>
        <p:txBody>
          <a:bodyPr wrap="none" lIns="91431" tIns="45716" rIns="91431" bIns="45716">
            <a:spAutoFit/>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分布式光伏集中运维平台</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电站监控</a:t>
            </a: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595808" y="1279303"/>
            <a:ext cx="10972800"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1800" dirty="0">
              <a:latin typeface="微软雅黑" panose="020B0503020204020204" pitchFamily="34" charset="-122"/>
              <a:ea typeface="微软雅黑" panose="020B0503020204020204" pitchFamily="34" charset="-122"/>
            </a:endParaRPr>
          </a:p>
        </p:txBody>
      </p:sp>
      <p:pic>
        <p:nvPicPr>
          <p:cNvPr id="28675" name="Picture 3"/>
          <p:cNvPicPr>
            <a:picLocks noChangeAspect="1" noChangeArrowheads="1"/>
          </p:cNvPicPr>
          <p:nvPr/>
        </p:nvPicPr>
        <p:blipFill>
          <a:blip r:embed="rId3" cstate="print"/>
          <a:srcRect/>
          <a:stretch>
            <a:fillRect/>
          </a:stretch>
        </p:blipFill>
        <p:spPr bwMode="auto">
          <a:xfrm>
            <a:off x="1271464" y="1556792"/>
            <a:ext cx="9043324" cy="4450582"/>
          </a:xfrm>
          <a:prstGeom prst="rect">
            <a:avLst/>
          </a:prstGeom>
          <a:ln>
            <a:noFill/>
          </a:ln>
          <a:effectLst>
            <a:outerShdw blurRad="292100" dist="139700" dir="2700000" algn="tl" rotWithShape="0">
              <a:srgbClr val="333333">
                <a:alpha val="65000"/>
              </a:srgbClr>
            </a:outerShdw>
          </a:effectLst>
        </p:spPr>
      </p:pic>
      <p:sp>
        <p:nvSpPr>
          <p:cNvPr id="10" name="圆角矩形 9"/>
          <p:cNvSpPr/>
          <p:nvPr/>
        </p:nvSpPr>
        <p:spPr>
          <a:xfrm>
            <a:off x="9964642" y="857232"/>
            <a:ext cx="2022245" cy="64294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smtClean="0"/>
              <a:t>电站实时监控</a:t>
            </a:r>
            <a:endParaRPr lang="zh-CN" altLang="en-US" b="1" dirty="0"/>
          </a:p>
        </p:txBody>
      </p:sp>
      <p:sp>
        <p:nvSpPr>
          <p:cNvPr id="11" name="上箭头 10"/>
          <p:cNvSpPr/>
          <p:nvPr/>
        </p:nvSpPr>
        <p:spPr>
          <a:xfrm rot="14013087">
            <a:off x="9473514" y="1363802"/>
            <a:ext cx="500066" cy="476254"/>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 name="标题 1"/>
          <p:cNvSpPr txBox="1"/>
          <p:nvPr/>
        </p:nvSpPr>
        <p:spPr>
          <a:xfrm>
            <a:off x="76235" y="71414"/>
            <a:ext cx="5296625" cy="492434"/>
          </a:xfrm>
          <a:prstGeom prst="rect">
            <a:avLst/>
          </a:prstGeom>
          <a:noFill/>
          <a:ln>
            <a:noFill/>
          </a:ln>
        </p:spPr>
        <p:txBody>
          <a:bodyPr wrap="none" lIns="91431" tIns="45716" rIns="91431" bIns="45716">
            <a:spAutoFit/>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分布式光伏集中运维平台</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电站监控</a:t>
            </a: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595808" y="1279303"/>
            <a:ext cx="10972800"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1800" dirty="0">
              <a:latin typeface="微软雅黑" panose="020B0503020204020204" pitchFamily="34" charset="-122"/>
              <a:ea typeface="微软雅黑" panose="020B0503020204020204" pitchFamily="34" charset="-122"/>
            </a:endParaRPr>
          </a:p>
        </p:txBody>
      </p:sp>
      <p:pic>
        <p:nvPicPr>
          <p:cNvPr id="1028" name="Picture 4"/>
          <p:cNvPicPr>
            <a:picLocks noChangeAspect="1" noChangeArrowheads="1"/>
          </p:cNvPicPr>
          <p:nvPr/>
        </p:nvPicPr>
        <p:blipFill>
          <a:blip r:embed="rId2" cstate="print"/>
          <a:srcRect/>
          <a:stretch>
            <a:fillRect/>
          </a:stretch>
        </p:blipFill>
        <p:spPr bwMode="auto">
          <a:xfrm>
            <a:off x="117189" y="1285860"/>
            <a:ext cx="11878014" cy="4857784"/>
          </a:xfrm>
          <a:prstGeom prst="rect">
            <a:avLst/>
          </a:prstGeom>
          <a:ln>
            <a:noFill/>
          </a:ln>
          <a:effectLst>
            <a:outerShdw blurRad="292100" dist="139700" dir="2700000" algn="tl" rotWithShape="0">
              <a:srgbClr val="333333">
                <a:alpha val="65000"/>
              </a:srgbClr>
            </a:outerShdw>
          </a:effectLst>
        </p:spPr>
      </p:pic>
      <p:sp>
        <p:nvSpPr>
          <p:cNvPr id="5" name="圆角矩形 4"/>
          <p:cNvSpPr/>
          <p:nvPr/>
        </p:nvSpPr>
        <p:spPr>
          <a:xfrm>
            <a:off x="205112" y="928670"/>
            <a:ext cx="8704446" cy="7143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smtClean="0"/>
              <a:t>以列表的方式展示所有的电站信息，提供多种查询条件进行筛选。</a:t>
            </a:r>
            <a:endParaRPr lang="zh-CN" altLang="en-US" b="1" dirty="0"/>
          </a:p>
        </p:txBody>
      </p:sp>
      <p:sp>
        <p:nvSpPr>
          <p:cNvPr id="6" name="上箭头 5"/>
          <p:cNvSpPr/>
          <p:nvPr/>
        </p:nvSpPr>
        <p:spPr>
          <a:xfrm rot="7488395">
            <a:off x="1205494" y="1649222"/>
            <a:ext cx="500066" cy="476254"/>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 name="标题 1"/>
          <p:cNvSpPr txBox="1"/>
          <p:nvPr/>
        </p:nvSpPr>
        <p:spPr>
          <a:xfrm>
            <a:off x="76235" y="71414"/>
            <a:ext cx="5296625" cy="492434"/>
          </a:xfrm>
          <a:prstGeom prst="rect">
            <a:avLst/>
          </a:prstGeom>
          <a:noFill/>
          <a:ln>
            <a:noFill/>
          </a:ln>
        </p:spPr>
        <p:txBody>
          <a:bodyPr wrap="none" lIns="91431" tIns="45716" rIns="91431" bIns="45716">
            <a:spAutoFit/>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分布式光伏集中运维平台</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电站监控</a:t>
            </a:r>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p:nvPr/>
        </p:nvSpPr>
        <p:spPr>
          <a:xfrm>
            <a:off x="76235" y="71414"/>
            <a:ext cx="5630049" cy="492434"/>
          </a:xfrm>
          <a:prstGeom prst="rect">
            <a:avLst/>
          </a:prstGeom>
          <a:noFill/>
          <a:ln>
            <a:noFill/>
          </a:ln>
        </p:spPr>
        <p:txBody>
          <a:bodyPr wrap="none" lIns="91431" tIns="45716" rIns="91431" bIns="45716">
            <a:spAutoFit/>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分布式光伏集中运维平台</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移动端监控</a:t>
            </a:r>
          </a:p>
        </p:txBody>
      </p:sp>
      <p:pic>
        <p:nvPicPr>
          <p:cNvPr id="9" name="图片 8">
            <a:extLst>
              <a:ext uri="{FF2B5EF4-FFF2-40B4-BE49-F238E27FC236}">
                <a16:creationId xmlns="" xmlns:a16="http://schemas.microsoft.com/office/drawing/2014/main" id="{DA06B498-0DB7-4AAF-B841-53283538941B}"/>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49957" y="2087564"/>
            <a:ext cx="2243137" cy="3987798"/>
          </a:xfrm>
          <a:prstGeom prst="rect">
            <a:avLst/>
          </a:prstGeom>
        </p:spPr>
      </p:pic>
      <p:pic>
        <p:nvPicPr>
          <p:cNvPr id="12" name="图片 11">
            <a:extLst>
              <a:ext uri="{FF2B5EF4-FFF2-40B4-BE49-F238E27FC236}">
                <a16:creationId xmlns="" xmlns:a16="http://schemas.microsoft.com/office/drawing/2014/main" id="{6DE7CFF4-EBAF-4B1E-B9A3-BC86756C1B6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471526" y="1279686"/>
            <a:ext cx="2417978" cy="4298627"/>
          </a:xfrm>
          <a:prstGeom prst="rect">
            <a:avLst/>
          </a:prstGeom>
        </p:spPr>
      </p:pic>
      <p:pic>
        <p:nvPicPr>
          <p:cNvPr id="13" name="图片 12">
            <a:extLst>
              <a:ext uri="{FF2B5EF4-FFF2-40B4-BE49-F238E27FC236}">
                <a16:creationId xmlns="" xmlns:a16="http://schemas.microsoft.com/office/drawing/2014/main" id="{38DD8D7B-BE4C-4A5A-8E44-5AB3FEE52F67}"/>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577707" y="980728"/>
            <a:ext cx="2259755" cy="4017342"/>
          </a:xfrm>
          <a:prstGeom prst="rect">
            <a:avLst/>
          </a:prstGeom>
        </p:spPr>
      </p:pic>
      <p:pic>
        <p:nvPicPr>
          <p:cNvPr id="14" name="图片 13">
            <a:extLst>
              <a:ext uri="{FF2B5EF4-FFF2-40B4-BE49-F238E27FC236}">
                <a16:creationId xmlns="" xmlns:a16="http://schemas.microsoft.com/office/drawing/2014/main" id="{692AD3B5-E323-4665-8D96-19CD1E86F1E5}"/>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4007309" y="888176"/>
            <a:ext cx="2243138" cy="3987801"/>
          </a:xfrm>
          <a:prstGeom prst="rect">
            <a:avLst/>
          </a:prstGeom>
        </p:spPr>
      </p:pic>
      <p:pic>
        <p:nvPicPr>
          <p:cNvPr id="15" name="图片 14">
            <a:extLst>
              <a:ext uri="{FF2B5EF4-FFF2-40B4-BE49-F238E27FC236}">
                <a16:creationId xmlns="" xmlns:a16="http://schemas.microsoft.com/office/drawing/2014/main" id="{F94AD51C-B223-4182-8BEB-6321E6D54877}"/>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8902863" y="1910167"/>
            <a:ext cx="2268542" cy="4032964"/>
          </a:xfrm>
          <a:prstGeom prst="rect">
            <a:avLst/>
          </a:prstGeom>
        </p:spPr>
      </p:pic>
      <p:pic>
        <p:nvPicPr>
          <p:cNvPr id="16" name="图片 15">
            <a:extLst>
              <a:ext uri="{FF2B5EF4-FFF2-40B4-BE49-F238E27FC236}">
                <a16:creationId xmlns="" xmlns:a16="http://schemas.microsoft.com/office/drawing/2014/main" id="{8EC79EB5-631E-49D5-B949-477C442442A1}"/>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6927166" y="1013505"/>
            <a:ext cx="2617388" cy="4653135"/>
          </a:xfrm>
          <a:prstGeom prst="rect">
            <a:avLst/>
          </a:prstGeom>
        </p:spPr>
      </p:pic>
      <p:pic>
        <p:nvPicPr>
          <p:cNvPr id="17" name="图片 16">
            <a:extLst>
              <a:ext uri="{FF2B5EF4-FFF2-40B4-BE49-F238E27FC236}">
                <a16:creationId xmlns="" xmlns:a16="http://schemas.microsoft.com/office/drawing/2014/main" id="{4A7C1565-2681-4C8E-9298-DC3AC819F32E}"/>
              </a:ext>
            </a:extLst>
          </p:cNvPr>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5101062" y="1007682"/>
            <a:ext cx="2174950" cy="3866579"/>
          </a:xfrm>
          <a:prstGeom prst="rect">
            <a:avLst/>
          </a:prstGeom>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V="1">
            <a:off x="3432175" y="-100013"/>
            <a:ext cx="0" cy="6958013"/>
          </a:xfrm>
          <a:prstGeom prst="line">
            <a:avLst/>
          </a:prstGeom>
          <a:ln w="28575">
            <a:solidFill>
              <a:srgbClr val="25A2FF"/>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TextBox 3"/>
          <p:cNvSpPr txBox="1">
            <a:spLocks noChangeArrowheads="1"/>
          </p:cNvSpPr>
          <p:nvPr/>
        </p:nvSpPr>
        <p:spPr bwMode="auto">
          <a:xfrm>
            <a:off x="4049961" y="908720"/>
            <a:ext cx="2400651" cy="769437"/>
          </a:xfrm>
          <a:prstGeom prst="rect">
            <a:avLst/>
          </a:prstGeom>
          <a:noFill/>
          <a:ln w="9525">
            <a:noFill/>
            <a:miter lim="800000"/>
          </a:ln>
        </p:spPr>
        <p:txBody>
          <a:bodyPr wrap="none" lIns="121917" tIns="60958" rIns="121917" bIns="60958">
            <a:spAutoFit/>
          </a:bodyPr>
          <a:lstStyle/>
          <a:p>
            <a:pPr>
              <a:lnSpc>
                <a:spcPct val="150000"/>
              </a:lnSpc>
            </a:pPr>
            <a:r>
              <a:rPr lang="zh-CN" altLang="en-US" sz="2800" b="1" dirty="0">
                <a:solidFill>
                  <a:srgbClr val="005EA4"/>
                </a:solidFill>
                <a:latin typeface="微软雅黑" panose="020B0503020204020204" pitchFamily="34" charset="-122"/>
                <a:ea typeface="微软雅黑" panose="020B0503020204020204" pitchFamily="34" charset="-122"/>
                <a:cs typeface="微软雅黑" panose="020B0503020204020204" pitchFamily="34" charset="-122"/>
              </a:rPr>
              <a:t>一</a:t>
            </a:r>
            <a:r>
              <a:rPr lang="zh-CN" altLang="en-US" sz="2800" b="1" dirty="0" smtClean="0">
                <a:solidFill>
                  <a:srgbClr val="005EA4"/>
                </a:solidFill>
                <a:latin typeface="微软雅黑" panose="020B0503020204020204" pitchFamily="34" charset="-122"/>
                <a:ea typeface="微软雅黑" panose="020B0503020204020204" pitchFamily="34" charset="-122"/>
                <a:cs typeface="微软雅黑" panose="020B0503020204020204" pitchFamily="34" charset="-122"/>
              </a:rPr>
              <a:t>、系统介绍</a:t>
            </a:r>
            <a:endParaRPr lang="zh-CN" altLang="zh-CN" sz="2800" b="1" dirty="0">
              <a:solidFill>
                <a:srgbClr val="005EA4"/>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TextBox 4"/>
          <p:cNvSpPr txBox="1">
            <a:spLocks noChangeArrowheads="1"/>
          </p:cNvSpPr>
          <p:nvPr/>
        </p:nvSpPr>
        <p:spPr bwMode="auto">
          <a:xfrm>
            <a:off x="3926311" y="2969506"/>
            <a:ext cx="2508053" cy="769437"/>
          </a:xfrm>
          <a:prstGeom prst="rect">
            <a:avLst/>
          </a:prstGeom>
          <a:noFill/>
          <a:ln w="9525">
            <a:noFill/>
            <a:miter lim="800000"/>
          </a:ln>
        </p:spPr>
        <p:txBody>
          <a:bodyPr wrap="none" lIns="121917" tIns="60958" rIns="121917" bIns="60958">
            <a:spAutoFit/>
          </a:bodyPr>
          <a:lstStyle/>
          <a:p>
            <a:pPr marL="0" lvl="1">
              <a:lnSpc>
                <a:spcPct val="150000"/>
              </a:lnSpc>
            </a:pPr>
            <a:r>
              <a:rPr lang="zh-CN" altLang="en-US" sz="2800" b="1" dirty="0">
                <a:solidFill>
                  <a:srgbClr val="FF66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b="1" dirty="0">
                <a:solidFill>
                  <a:srgbClr val="005EA4"/>
                </a:solidFill>
                <a:latin typeface="微软雅黑" panose="020B0503020204020204" pitchFamily="34" charset="-122"/>
                <a:ea typeface="微软雅黑" panose="020B0503020204020204" pitchFamily="34" charset="-122"/>
                <a:cs typeface="微软雅黑" panose="020B0503020204020204" pitchFamily="34" charset="-122"/>
              </a:rPr>
              <a:t>三</a:t>
            </a:r>
            <a:r>
              <a:rPr lang="zh-CN" altLang="en-US" sz="2800" b="1" dirty="0" smtClean="0">
                <a:solidFill>
                  <a:srgbClr val="005EA4"/>
                </a:solidFill>
                <a:latin typeface="微软雅黑" panose="020B0503020204020204" pitchFamily="34" charset="-122"/>
                <a:ea typeface="微软雅黑" panose="020B0503020204020204" pitchFamily="34" charset="-122"/>
                <a:cs typeface="微软雅黑" panose="020B0503020204020204" pitchFamily="34" charset="-122"/>
              </a:rPr>
              <a:t>、电站运维</a:t>
            </a:r>
            <a:endParaRPr lang="zh-CN" altLang="zh-CN" sz="2800" b="1" dirty="0">
              <a:solidFill>
                <a:srgbClr val="005EA4"/>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Rectangle 6"/>
          <p:cNvSpPr>
            <a:spLocks noChangeArrowheads="1"/>
          </p:cNvSpPr>
          <p:nvPr/>
        </p:nvSpPr>
        <p:spPr bwMode="auto">
          <a:xfrm>
            <a:off x="0" y="0"/>
            <a:ext cx="3246438" cy="6858000"/>
          </a:xfrm>
          <a:prstGeom prst="rect">
            <a:avLst/>
          </a:prstGeom>
          <a:solidFill>
            <a:srgbClr val="0070C0"/>
          </a:solidFill>
          <a:ln w="25400" algn="ctr">
            <a:noFill/>
            <a:miter lim="800000"/>
          </a:ln>
          <a:effectLst>
            <a:outerShdw blurRad="50800" dist="38100" dir="2700000" algn="tl" rotWithShape="0">
              <a:prstClr val="black">
                <a:alpha val="40000"/>
              </a:prstClr>
            </a:outerShdw>
          </a:effectLst>
        </p:spPr>
        <p:txBody>
          <a:bodyPr lIns="68589" tIns="34295" rIns="68589" bIns="34295" anchor="ctr"/>
          <a:lstStyle/>
          <a:p>
            <a:pPr algn="ctr" defTabSz="685800" fontAlgn="auto">
              <a:spcBef>
                <a:spcPts val="0"/>
              </a:spcBef>
              <a:spcAft>
                <a:spcPts val="0"/>
              </a:spcAft>
              <a:defRPr/>
            </a:pPr>
            <a:endParaRPr lang="en-US" altLang="zh-CN" sz="1400">
              <a:solidFill>
                <a:srgbClr val="FFFFFF"/>
              </a:solidFill>
              <a:latin typeface="Calibri" panose="020F0502020204030204" pitchFamily="34" charset="0"/>
              <a:ea typeface="+mn-ea"/>
            </a:endParaRPr>
          </a:p>
        </p:txBody>
      </p:sp>
      <p:sp>
        <p:nvSpPr>
          <p:cNvPr id="7" name="文本框 52"/>
          <p:cNvSpPr txBox="1">
            <a:spLocks noChangeArrowheads="1"/>
          </p:cNvSpPr>
          <p:nvPr/>
        </p:nvSpPr>
        <p:spPr bwMode="auto">
          <a:xfrm>
            <a:off x="430212" y="2119270"/>
            <a:ext cx="2376488" cy="3231666"/>
          </a:xfrm>
          <a:prstGeom prst="rect">
            <a:avLst/>
          </a:prstGeom>
          <a:noFill/>
          <a:ln w="9525">
            <a:noFill/>
            <a:miter lim="800000"/>
          </a:ln>
        </p:spPr>
        <p:txBody>
          <a:bodyPr lIns="91450" tIns="45726" rIns="91450" bIns="45726">
            <a:spAutoFit/>
          </a:bodyPr>
          <a:lstStyle/>
          <a:p>
            <a:pPr algn="ctr" defTabSz="913765" fontAlgn="auto">
              <a:spcBef>
                <a:spcPts val="0"/>
              </a:spcBef>
              <a:spcAft>
                <a:spcPts val="0"/>
              </a:spcAft>
              <a:defRPr/>
            </a:pPr>
            <a:r>
              <a:rPr lang="zh-CN" altLang="en-US" sz="5100" b="1" dirty="0">
                <a:solidFill>
                  <a:schemeClr val="bg1"/>
                </a:solidFill>
                <a:effectLst>
                  <a:outerShdw blurRad="38100" dist="38100" dir="2700000" algn="tl">
                    <a:srgbClr val="000000">
                      <a:alpha val="43137"/>
                    </a:srgbClr>
                  </a:outerShdw>
                </a:effectLst>
                <a:latin typeface="Calibri" panose="020F0502020204030204" pitchFamily="34" charset="0"/>
                <a:ea typeface="微软雅黑" panose="020B0503020204020204" pitchFamily="34" charset="-122"/>
              </a:rPr>
              <a:t>报</a:t>
            </a:r>
            <a:endParaRPr lang="en-US" altLang="zh-CN" sz="5100" b="1" dirty="0">
              <a:solidFill>
                <a:schemeClr val="bg1"/>
              </a:solidFill>
              <a:effectLst>
                <a:outerShdw blurRad="38100" dist="38100" dir="2700000" algn="tl">
                  <a:srgbClr val="000000">
                    <a:alpha val="43137"/>
                  </a:srgbClr>
                </a:outerShdw>
              </a:effectLst>
              <a:latin typeface="Calibri" panose="020F0502020204030204" pitchFamily="34" charset="0"/>
              <a:ea typeface="微软雅黑" panose="020B0503020204020204" pitchFamily="34" charset="-122"/>
            </a:endParaRPr>
          </a:p>
          <a:p>
            <a:pPr algn="ctr" defTabSz="913765" fontAlgn="auto">
              <a:spcBef>
                <a:spcPts val="0"/>
              </a:spcBef>
              <a:spcAft>
                <a:spcPts val="0"/>
              </a:spcAft>
              <a:defRPr/>
            </a:pPr>
            <a:r>
              <a:rPr lang="zh-CN" altLang="en-US" sz="5100" b="1" dirty="0">
                <a:solidFill>
                  <a:schemeClr val="bg1"/>
                </a:solidFill>
                <a:effectLst>
                  <a:outerShdw blurRad="38100" dist="38100" dir="2700000" algn="tl">
                    <a:srgbClr val="000000">
                      <a:alpha val="43137"/>
                    </a:srgbClr>
                  </a:outerShdw>
                </a:effectLst>
                <a:latin typeface="Calibri" panose="020F0502020204030204" pitchFamily="34" charset="0"/>
                <a:ea typeface="微软雅黑" panose="020B0503020204020204" pitchFamily="34" charset="-122"/>
              </a:rPr>
              <a:t>告</a:t>
            </a:r>
            <a:endParaRPr lang="en-US" altLang="zh-CN" sz="5100" b="1" dirty="0">
              <a:solidFill>
                <a:schemeClr val="bg1"/>
              </a:solidFill>
              <a:effectLst>
                <a:outerShdw blurRad="38100" dist="38100" dir="2700000" algn="tl">
                  <a:srgbClr val="000000">
                    <a:alpha val="43137"/>
                  </a:srgbClr>
                </a:outerShdw>
              </a:effectLst>
              <a:latin typeface="Calibri" panose="020F0502020204030204" pitchFamily="34" charset="0"/>
              <a:ea typeface="微软雅黑" panose="020B0503020204020204" pitchFamily="34" charset="-122"/>
            </a:endParaRPr>
          </a:p>
          <a:p>
            <a:pPr algn="ctr" defTabSz="913765" fontAlgn="auto">
              <a:spcBef>
                <a:spcPts val="0"/>
              </a:spcBef>
              <a:spcAft>
                <a:spcPts val="0"/>
              </a:spcAft>
              <a:defRPr/>
            </a:pPr>
            <a:r>
              <a:rPr lang="zh-CN" altLang="en-US" sz="5100" b="1" dirty="0">
                <a:solidFill>
                  <a:schemeClr val="bg1"/>
                </a:solidFill>
                <a:effectLst>
                  <a:outerShdw blurRad="38100" dist="38100" dir="2700000" algn="tl">
                    <a:srgbClr val="000000">
                      <a:alpha val="43137"/>
                    </a:srgbClr>
                  </a:outerShdw>
                </a:effectLst>
                <a:latin typeface="Calibri" panose="020F0502020204030204" pitchFamily="34" charset="0"/>
                <a:ea typeface="微软雅黑" panose="020B0503020204020204" pitchFamily="34" charset="-122"/>
              </a:rPr>
              <a:t>提</a:t>
            </a:r>
            <a:endParaRPr lang="en-US" altLang="zh-CN" sz="5100" b="1" dirty="0">
              <a:solidFill>
                <a:schemeClr val="bg1"/>
              </a:solidFill>
              <a:effectLst>
                <a:outerShdw blurRad="38100" dist="38100" dir="2700000" algn="tl">
                  <a:srgbClr val="000000">
                    <a:alpha val="43137"/>
                  </a:srgbClr>
                </a:outerShdw>
              </a:effectLst>
              <a:latin typeface="Calibri" panose="020F0502020204030204" pitchFamily="34" charset="0"/>
              <a:ea typeface="微软雅黑" panose="020B0503020204020204" pitchFamily="34" charset="-122"/>
            </a:endParaRPr>
          </a:p>
          <a:p>
            <a:pPr algn="ctr" defTabSz="913765" fontAlgn="auto">
              <a:spcBef>
                <a:spcPts val="0"/>
              </a:spcBef>
              <a:spcAft>
                <a:spcPts val="0"/>
              </a:spcAft>
              <a:defRPr/>
            </a:pPr>
            <a:r>
              <a:rPr lang="zh-CN" altLang="en-US" sz="5100" b="1" dirty="0">
                <a:solidFill>
                  <a:schemeClr val="bg1"/>
                </a:solidFill>
                <a:effectLst>
                  <a:outerShdw blurRad="38100" dist="38100" dir="2700000" algn="tl">
                    <a:srgbClr val="000000">
                      <a:alpha val="43137"/>
                    </a:srgbClr>
                  </a:outerShdw>
                </a:effectLst>
                <a:latin typeface="Calibri" panose="020F0502020204030204" pitchFamily="34" charset="0"/>
                <a:ea typeface="微软雅黑" panose="020B0503020204020204" pitchFamily="34" charset="-122"/>
              </a:rPr>
              <a:t>纲</a:t>
            </a:r>
          </a:p>
        </p:txBody>
      </p:sp>
      <p:sp>
        <p:nvSpPr>
          <p:cNvPr id="8" name="文本框 52"/>
          <p:cNvSpPr txBox="1">
            <a:spLocks noChangeArrowheads="1"/>
          </p:cNvSpPr>
          <p:nvPr/>
        </p:nvSpPr>
        <p:spPr bwMode="auto">
          <a:xfrm>
            <a:off x="-96838" y="550863"/>
            <a:ext cx="3430588" cy="396596"/>
          </a:xfrm>
          <a:prstGeom prst="rect">
            <a:avLst/>
          </a:prstGeom>
          <a:noFill/>
          <a:ln w="9525">
            <a:noFill/>
            <a:miter lim="800000"/>
          </a:ln>
        </p:spPr>
        <p:txBody>
          <a:bodyPr lIns="91450" tIns="45726" rIns="91450" bIns="45726">
            <a:spAutoFit/>
          </a:bodyPr>
          <a:lstStyle/>
          <a:p>
            <a:pPr algn="ctr" defTabSz="913765" fontAlgn="auto">
              <a:lnSpc>
                <a:spcPct val="120000"/>
              </a:lnSpc>
              <a:spcBef>
                <a:spcPts val="0"/>
              </a:spcBef>
              <a:spcAft>
                <a:spcPts val="0"/>
              </a:spcAft>
              <a:defRPr/>
            </a:pPr>
            <a:r>
              <a:rPr lang="en-US" altLang="zh-CN" b="1" spc="14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2018</a:t>
            </a:r>
            <a:r>
              <a:rPr lang="zh-CN" altLang="en-US" b="1" spc="14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产品介绍</a:t>
            </a:r>
          </a:p>
        </p:txBody>
      </p:sp>
      <p:sp>
        <p:nvSpPr>
          <p:cNvPr id="9" name="文本框 52"/>
          <p:cNvSpPr txBox="1">
            <a:spLocks noChangeArrowheads="1"/>
          </p:cNvSpPr>
          <p:nvPr/>
        </p:nvSpPr>
        <p:spPr bwMode="auto">
          <a:xfrm>
            <a:off x="166646" y="6092825"/>
            <a:ext cx="2952750" cy="369344"/>
          </a:xfrm>
          <a:prstGeom prst="rect">
            <a:avLst/>
          </a:prstGeom>
          <a:noFill/>
          <a:ln w="9525">
            <a:noFill/>
            <a:miter lim="800000"/>
          </a:ln>
        </p:spPr>
        <p:txBody>
          <a:bodyPr lIns="91450" tIns="45726" rIns="91450" bIns="45726">
            <a:spAutoFit/>
          </a:bodyPr>
          <a:lstStyle/>
          <a:p>
            <a:pPr algn="ctr" defTabSz="913765"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rPr>
              <a:t>积成能源有限公司</a:t>
            </a:r>
          </a:p>
        </p:txBody>
      </p:sp>
      <p:cxnSp>
        <p:nvCxnSpPr>
          <p:cNvPr id="22" name="直接连接符 21"/>
          <p:cNvCxnSpPr/>
          <p:nvPr/>
        </p:nvCxnSpPr>
        <p:spPr>
          <a:xfrm>
            <a:off x="3476005" y="3769795"/>
            <a:ext cx="5851797" cy="19245"/>
          </a:xfrm>
          <a:prstGeom prst="line">
            <a:avLst/>
          </a:prstGeom>
          <a:ln w="38100">
            <a:solidFill>
              <a:srgbClr val="159BFF"/>
            </a:solidFill>
            <a:prstDash val="sysDot"/>
          </a:ln>
        </p:spPr>
        <p:style>
          <a:lnRef idx="1">
            <a:schemeClr val="accent1"/>
          </a:lnRef>
          <a:fillRef idx="0">
            <a:schemeClr val="accent1"/>
          </a:fillRef>
          <a:effectRef idx="0">
            <a:schemeClr val="accent1"/>
          </a:effectRef>
          <a:fontRef idx="minor">
            <a:schemeClr val="tx1"/>
          </a:fontRef>
        </p:style>
      </p:cxnSp>
      <p:sp>
        <p:nvSpPr>
          <p:cNvPr id="19" name="TextBox 3"/>
          <p:cNvSpPr txBox="1">
            <a:spLocks noChangeArrowheads="1"/>
          </p:cNvSpPr>
          <p:nvPr/>
        </p:nvSpPr>
        <p:spPr bwMode="auto">
          <a:xfrm>
            <a:off x="4011240" y="1889924"/>
            <a:ext cx="2400651" cy="769437"/>
          </a:xfrm>
          <a:prstGeom prst="rect">
            <a:avLst/>
          </a:prstGeom>
          <a:noFill/>
          <a:ln w="9525">
            <a:noFill/>
            <a:miter lim="800000"/>
          </a:ln>
        </p:spPr>
        <p:txBody>
          <a:bodyPr wrap="none" lIns="121917" tIns="60958" rIns="121917" bIns="60958">
            <a:spAutoFit/>
          </a:bodyPr>
          <a:lstStyle/>
          <a:p>
            <a:pPr>
              <a:lnSpc>
                <a:spcPct val="150000"/>
              </a:lnSpc>
            </a:pPr>
            <a:r>
              <a:rPr lang="zh-CN" altLang="en-US" sz="2800" b="1" dirty="0">
                <a:solidFill>
                  <a:srgbClr val="005EA4"/>
                </a:solidFill>
                <a:latin typeface="微软雅黑" panose="020B0503020204020204" pitchFamily="34" charset="-122"/>
                <a:ea typeface="微软雅黑" panose="020B0503020204020204" pitchFamily="34" charset="-122"/>
                <a:cs typeface="微软雅黑" panose="020B0503020204020204" pitchFamily="34" charset="-122"/>
              </a:rPr>
              <a:t>二</a:t>
            </a:r>
            <a:r>
              <a:rPr lang="zh-CN" altLang="en-US" sz="2800" b="1" dirty="0" smtClean="0">
                <a:solidFill>
                  <a:srgbClr val="005EA4"/>
                </a:solidFill>
                <a:latin typeface="微软雅黑" panose="020B0503020204020204" pitchFamily="34" charset="-122"/>
                <a:ea typeface="微软雅黑" panose="020B0503020204020204" pitchFamily="34" charset="-122"/>
                <a:cs typeface="微软雅黑" panose="020B0503020204020204" pitchFamily="34" charset="-122"/>
              </a:rPr>
              <a:t>、电站监控</a:t>
            </a:r>
            <a:endParaRPr lang="zh-CN" altLang="zh-CN" sz="2800" b="1" dirty="0">
              <a:solidFill>
                <a:srgbClr val="005EA4"/>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1" name="直接连接符 20"/>
          <p:cNvCxnSpPr/>
          <p:nvPr/>
        </p:nvCxnSpPr>
        <p:spPr>
          <a:xfrm>
            <a:off x="3459877" y="2640116"/>
            <a:ext cx="5851797" cy="19245"/>
          </a:xfrm>
          <a:prstGeom prst="line">
            <a:avLst/>
          </a:prstGeom>
          <a:ln w="38100">
            <a:solidFill>
              <a:srgbClr val="159BFF"/>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548029" y="1658435"/>
            <a:ext cx="5851797" cy="19245"/>
          </a:xfrm>
          <a:prstGeom prst="line">
            <a:avLst/>
          </a:prstGeom>
          <a:ln w="38100">
            <a:solidFill>
              <a:srgbClr val="159BFF"/>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524713" y="692696"/>
            <a:ext cx="5851797" cy="19245"/>
          </a:xfrm>
          <a:prstGeom prst="line">
            <a:avLst/>
          </a:prstGeom>
          <a:ln w="38100">
            <a:solidFill>
              <a:srgbClr val="159BFF"/>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xmlns="" id="{C4B03FDA-EB45-4750-AB12-28F4AB23C7BE}"/>
              </a:ext>
            </a:extLst>
          </p:cNvPr>
          <p:cNvCxnSpPr/>
          <p:nvPr/>
        </p:nvCxnSpPr>
        <p:spPr>
          <a:xfrm>
            <a:off x="3431704" y="4777907"/>
            <a:ext cx="5851797" cy="19245"/>
          </a:xfrm>
          <a:prstGeom prst="line">
            <a:avLst/>
          </a:prstGeom>
          <a:ln w="38100">
            <a:solidFill>
              <a:srgbClr val="159BFF"/>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a:spLocks noChangeArrowheads="1"/>
          </p:cNvSpPr>
          <p:nvPr/>
        </p:nvSpPr>
        <p:spPr bwMode="auto">
          <a:xfrm>
            <a:off x="3935760" y="4005064"/>
            <a:ext cx="2508053" cy="769437"/>
          </a:xfrm>
          <a:prstGeom prst="rect">
            <a:avLst/>
          </a:prstGeom>
          <a:noFill/>
          <a:ln w="9525">
            <a:noFill/>
            <a:miter lim="800000"/>
          </a:ln>
        </p:spPr>
        <p:txBody>
          <a:bodyPr wrap="none" lIns="121917" tIns="60958" rIns="121917" bIns="60958">
            <a:spAutoFit/>
          </a:bodyPr>
          <a:lstStyle/>
          <a:p>
            <a:pPr marL="0" lvl="1">
              <a:lnSpc>
                <a:spcPct val="150000"/>
              </a:lnSpc>
            </a:pPr>
            <a:r>
              <a:rPr lang="zh-CN" altLang="en-US" sz="2800" b="1" dirty="0">
                <a:solidFill>
                  <a:srgbClr val="FF66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b="1" dirty="0">
                <a:solidFill>
                  <a:srgbClr val="005EA4"/>
                </a:solidFill>
                <a:latin typeface="微软雅黑" panose="020B0503020204020204" pitchFamily="34" charset="-122"/>
                <a:ea typeface="微软雅黑" panose="020B0503020204020204" pitchFamily="34" charset="-122"/>
                <a:cs typeface="微软雅黑" panose="020B0503020204020204" pitchFamily="34" charset="-122"/>
              </a:rPr>
              <a:t>四</a:t>
            </a:r>
            <a:r>
              <a:rPr lang="zh-CN" altLang="en-US" sz="2800" b="1" dirty="0" smtClean="0">
                <a:solidFill>
                  <a:srgbClr val="005EA4"/>
                </a:solidFill>
                <a:latin typeface="微软雅黑" panose="020B0503020204020204" pitchFamily="34" charset="-122"/>
                <a:ea typeface="微软雅黑" panose="020B0503020204020204" pitchFamily="34" charset="-122"/>
                <a:cs typeface="微软雅黑" panose="020B0503020204020204" pitchFamily="34" charset="-122"/>
              </a:rPr>
              <a:t>、智能分析</a:t>
            </a:r>
            <a:endParaRPr lang="zh-CN" altLang="zh-CN" sz="2800" b="1" dirty="0">
              <a:solidFill>
                <a:srgbClr val="005EA4"/>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up)">
                                      <p:cBhvr>
                                        <p:cTn id="23" dur="500"/>
                                        <p:tgtEl>
                                          <p:spTgt spid="3"/>
                                        </p:tgtEl>
                                      </p:cBhvr>
                                    </p:animEffect>
                                  </p:childTnLst>
                                </p:cTn>
                              </p:par>
                              <p:par>
                                <p:cTn id="24" presetID="12" presetClass="entr" presetSubtype="8"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p:tgtEl>
                                          <p:spTgt spid="4"/>
                                        </p:tgtEl>
                                        <p:attrNameLst>
                                          <p:attrName>ppt_x</p:attrName>
                                        </p:attrNameLst>
                                      </p:cBhvr>
                                      <p:tavLst>
                                        <p:tav tm="0">
                                          <p:val>
                                            <p:strVal val="#ppt_x-#ppt_w*1.125000"/>
                                          </p:val>
                                        </p:tav>
                                        <p:tav tm="100000">
                                          <p:val>
                                            <p:strVal val="#ppt_x"/>
                                          </p:val>
                                        </p:tav>
                                      </p:tavLst>
                                    </p:anim>
                                    <p:animEffect transition="in" filter="wipe(right)">
                                      <p:cBhvr>
                                        <p:cTn id="27" dur="500"/>
                                        <p:tgtEl>
                                          <p:spTgt spid="4"/>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p:tgtEl>
                                          <p:spTgt spid="19"/>
                                        </p:tgtEl>
                                        <p:attrNameLst>
                                          <p:attrName>ppt_x</p:attrName>
                                        </p:attrNameLst>
                                      </p:cBhvr>
                                      <p:tavLst>
                                        <p:tav tm="0">
                                          <p:val>
                                            <p:strVal val="#ppt_x-#ppt_w*1.125000"/>
                                          </p:val>
                                        </p:tav>
                                        <p:tav tm="100000">
                                          <p:val>
                                            <p:strVal val="#ppt_x"/>
                                          </p:val>
                                        </p:tav>
                                      </p:tavLst>
                                    </p:anim>
                                    <p:animEffect transition="in" filter="wipe(right)">
                                      <p:cBhvr>
                                        <p:cTn id="31" dur="500"/>
                                        <p:tgtEl>
                                          <p:spTgt spid="19"/>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p:tgtEl>
                                          <p:spTgt spid="5"/>
                                        </p:tgtEl>
                                        <p:attrNameLst>
                                          <p:attrName>ppt_x</p:attrName>
                                        </p:attrNameLst>
                                      </p:cBhvr>
                                      <p:tavLst>
                                        <p:tav tm="0">
                                          <p:val>
                                            <p:strVal val="#ppt_x-#ppt_w*1.125000"/>
                                          </p:val>
                                        </p:tav>
                                        <p:tav tm="100000">
                                          <p:val>
                                            <p:strVal val="#ppt_x"/>
                                          </p:val>
                                        </p:tav>
                                      </p:tavLst>
                                    </p:anim>
                                    <p:animEffect transition="in" filter="wipe(right)">
                                      <p:cBhvr>
                                        <p:cTn id="35" dur="500"/>
                                        <p:tgtEl>
                                          <p:spTgt spid="5"/>
                                        </p:tgtEl>
                                      </p:cBhvr>
                                    </p:animEffect>
                                  </p:childTnLst>
                                </p:cTn>
                              </p:par>
                            </p:childTnLst>
                          </p:cTn>
                        </p:par>
                        <p:par>
                          <p:cTn id="36" fill="hold">
                            <p:stCondLst>
                              <p:cond delay="2000"/>
                            </p:stCondLst>
                            <p:childTnLst>
                              <p:par>
                                <p:cTn id="37" presetID="22" presetClass="entr" presetSubtype="8"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left)">
                                      <p:cBhvr>
                                        <p:cTn id="39" dur="500"/>
                                        <p:tgtEl>
                                          <p:spTgt spid="24"/>
                                        </p:tgtEl>
                                      </p:cBhvr>
                                    </p:animEffect>
                                  </p:childTnLst>
                                </p:cTn>
                              </p:par>
                            </p:childTnLst>
                          </p:cTn>
                        </p:par>
                        <p:par>
                          <p:cTn id="40" fill="hold">
                            <p:stCondLst>
                              <p:cond delay="2500"/>
                            </p:stCondLst>
                            <p:childTnLst>
                              <p:par>
                                <p:cTn id="41" presetID="22" presetClass="entr" presetSubtype="8"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500"/>
                                        <p:tgtEl>
                                          <p:spTgt spid="23"/>
                                        </p:tgtEl>
                                      </p:cBhvr>
                                    </p:animEffect>
                                  </p:childTnLst>
                                </p:cTn>
                              </p:par>
                            </p:childTnLst>
                          </p:cTn>
                        </p:par>
                        <p:par>
                          <p:cTn id="44" fill="hold">
                            <p:stCondLst>
                              <p:cond delay="3000"/>
                            </p:stCondLst>
                            <p:childTnLst>
                              <p:par>
                                <p:cTn id="45" presetID="22" presetClass="entr" presetSubtype="8"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par>
                          <p:cTn id="48" fill="hold">
                            <p:stCondLst>
                              <p:cond delay="3500"/>
                            </p:stCondLst>
                            <p:childTnLst>
                              <p:par>
                                <p:cTn id="49" presetID="22" presetClass="entr" presetSubtype="8"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left)">
                                      <p:cBhvr>
                                        <p:cTn id="51" dur="500"/>
                                        <p:tgtEl>
                                          <p:spTgt spid="22"/>
                                        </p:tgtEl>
                                      </p:cBhvr>
                                    </p:animEffect>
                                  </p:childTnLst>
                                </p:cTn>
                              </p:par>
                            </p:childTnLst>
                          </p:cTn>
                        </p:par>
                        <p:par>
                          <p:cTn id="52" fill="hold">
                            <p:stCondLst>
                              <p:cond delay="4000"/>
                            </p:stCondLst>
                            <p:childTnLst>
                              <p:par>
                                <p:cTn id="53" presetID="22" presetClass="entr" presetSubtype="8"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left)">
                                      <p:cBhvr>
                                        <p:cTn id="55" dur="500"/>
                                        <p:tgtEl>
                                          <p:spTgt spid="15"/>
                                        </p:tgtEl>
                                      </p:cBhvr>
                                    </p:animEffect>
                                  </p:childTnLst>
                                </p:cTn>
                              </p:par>
                              <p:par>
                                <p:cTn id="56" presetID="12" presetClass="entr" presetSubtype="8"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additive="base">
                                        <p:cTn id="58" dur="500"/>
                                        <p:tgtEl>
                                          <p:spTgt spid="16"/>
                                        </p:tgtEl>
                                        <p:attrNameLst>
                                          <p:attrName>ppt_x</p:attrName>
                                        </p:attrNameLst>
                                      </p:cBhvr>
                                      <p:tavLst>
                                        <p:tav tm="0">
                                          <p:val>
                                            <p:strVal val="#ppt_x-#ppt_w*1.125000"/>
                                          </p:val>
                                        </p:tav>
                                        <p:tav tm="100000">
                                          <p:val>
                                            <p:strVal val="#ppt_x"/>
                                          </p:val>
                                        </p:tav>
                                      </p:tavLst>
                                    </p:anim>
                                    <p:animEffect transition="in" filter="wipe(right)">
                                      <p:cBhvr>
                                        <p:cTn id="5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p:bldP spid="8" grpId="0"/>
      <p:bldP spid="9" grpId="0"/>
      <p:bldP spid="19"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595808" y="1279303"/>
            <a:ext cx="10972800"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1800" dirty="0">
              <a:latin typeface="微软雅黑" panose="020B0503020204020204" pitchFamily="34" charset="-122"/>
              <a:ea typeface="微软雅黑" panose="020B0503020204020204" pitchFamily="34" charset="-122"/>
            </a:endParaRPr>
          </a:p>
        </p:txBody>
      </p:sp>
      <p:sp>
        <p:nvSpPr>
          <p:cNvPr id="8" name="标题 1"/>
          <p:cNvSpPr txBox="1"/>
          <p:nvPr/>
        </p:nvSpPr>
        <p:spPr>
          <a:xfrm>
            <a:off x="76235" y="71414"/>
            <a:ext cx="7074354" cy="492434"/>
          </a:xfrm>
          <a:prstGeom prst="rect">
            <a:avLst/>
          </a:prstGeom>
          <a:noFill/>
          <a:ln>
            <a:noFill/>
          </a:ln>
        </p:spPr>
        <p:txBody>
          <a:bodyPr wrap="none" lIns="91431" tIns="45716" rIns="91431" bIns="45716">
            <a:spAutoFit/>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分布式光伏集中运维平台</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移动端监控</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统计信息</a:t>
            </a:r>
          </a:p>
        </p:txBody>
      </p:sp>
      <p:pic>
        <p:nvPicPr>
          <p:cNvPr id="44034" name="Picture 2"/>
          <p:cNvPicPr>
            <a:picLocks noChangeAspect="1" noChangeArrowheads="1"/>
          </p:cNvPicPr>
          <p:nvPr/>
        </p:nvPicPr>
        <p:blipFill>
          <a:blip r:embed="rId2" cstate="print"/>
          <a:srcRect/>
          <a:stretch>
            <a:fillRect/>
          </a:stretch>
        </p:blipFill>
        <p:spPr bwMode="auto">
          <a:xfrm>
            <a:off x="263352" y="1052736"/>
            <a:ext cx="2673297" cy="4752528"/>
          </a:xfrm>
          <a:prstGeom prst="rect">
            <a:avLst/>
          </a:prstGeom>
          <a:noFill/>
          <a:ln w="9525">
            <a:noFill/>
            <a:miter lim="800000"/>
            <a:headEnd/>
            <a:tailEnd/>
          </a:ln>
        </p:spPr>
      </p:pic>
      <p:pic>
        <p:nvPicPr>
          <p:cNvPr id="44035" name="Picture 3"/>
          <p:cNvPicPr>
            <a:picLocks noChangeAspect="1" noChangeArrowheads="1"/>
          </p:cNvPicPr>
          <p:nvPr/>
        </p:nvPicPr>
        <p:blipFill>
          <a:blip r:embed="rId3" cstate="print"/>
          <a:srcRect/>
          <a:stretch>
            <a:fillRect/>
          </a:stretch>
        </p:blipFill>
        <p:spPr bwMode="auto">
          <a:xfrm>
            <a:off x="3071664" y="1052736"/>
            <a:ext cx="2673297" cy="4752528"/>
          </a:xfrm>
          <a:prstGeom prst="rect">
            <a:avLst/>
          </a:prstGeom>
          <a:noFill/>
          <a:ln w="9525">
            <a:noFill/>
            <a:miter lim="800000"/>
            <a:headEnd/>
            <a:tailEnd/>
          </a:ln>
        </p:spPr>
      </p:pic>
      <p:pic>
        <p:nvPicPr>
          <p:cNvPr id="12" name="图片 11">
            <a:extLst>
              <a:ext uri="{FF2B5EF4-FFF2-40B4-BE49-F238E27FC236}">
                <a16:creationId xmlns="" xmlns:a16="http://schemas.microsoft.com/office/drawing/2014/main" id="{F94AD51C-B223-4182-8BEB-6321E6D54877}"/>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933982" y="980728"/>
            <a:ext cx="2754306" cy="4896544"/>
          </a:xfrm>
          <a:prstGeom prst="rect">
            <a:avLst/>
          </a:prstGeom>
        </p:spPr>
      </p:pic>
      <p:pic>
        <p:nvPicPr>
          <p:cNvPr id="44038" name="Picture 6"/>
          <p:cNvPicPr>
            <a:picLocks noChangeAspect="1" noChangeArrowheads="1"/>
          </p:cNvPicPr>
          <p:nvPr/>
        </p:nvPicPr>
        <p:blipFill>
          <a:blip r:embed="rId5" cstate="print"/>
          <a:srcRect/>
          <a:stretch>
            <a:fillRect/>
          </a:stretch>
        </p:blipFill>
        <p:spPr bwMode="auto">
          <a:xfrm>
            <a:off x="8832304" y="980728"/>
            <a:ext cx="2713802" cy="4824536"/>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595808" y="1279303"/>
            <a:ext cx="10972800"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1800" dirty="0">
              <a:latin typeface="微软雅黑" panose="020B0503020204020204" pitchFamily="34" charset="-122"/>
              <a:ea typeface="微软雅黑" panose="020B0503020204020204" pitchFamily="34" charset="-122"/>
            </a:endParaRPr>
          </a:p>
        </p:txBody>
      </p:sp>
      <p:sp>
        <p:nvSpPr>
          <p:cNvPr id="8" name="标题 1"/>
          <p:cNvSpPr txBox="1"/>
          <p:nvPr/>
        </p:nvSpPr>
        <p:spPr>
          <a:xfrm>
            <a:off x="76235" y="71414"/>
            <a:ext cx="7074354" cy="492434"/>
          </a:xfrm>
          <a:prstGeom prst="rect">
            <a:avLst/>
          </a:prstGeom>
          <a:noFill/>
          <a:ln>
            <a:noFill/>
          </a:ln>
        </p:spPr>
        <p:txBody>
          <a:bodyPr wrap="none" lIns="91431" tIns="45716" rIns="91431" bIns="45716">
            <a:spAutoFit/>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分布式光伏集中运维平台</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移动端监控</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统计信息</a:t>
            </a:r>
          </a:p>
        </p:txBody>
      </p:sp>
      <p:pic>
        <p:nvPicPr>
          <p:cNvPr id="43011" name="Picture 3"/>
          <p:cNvPicPr>
            <a:picLocks noChangeAspect="1" noChangeArrowheads="1"/>
          </p:cNvPicPr>
          <p:nvPr/>
        </p:nvPicPr>
        <p:blipFill>
          <a:blip r:embed="rId2" cstate="print"/>
          <a:srcRect/>
          <a:stretch>
            <a:fillRect/>
          </a:stretch>
        </p:blipFill>
        <p:spPr bwMode="auto">
          <a:xfrm>
            <a:off x="263352" y="908720"/>
            <a:ext cx="2880320" cy="5592352"/>
          </a:xfrm>
          <a:prstGeom prst="rect">
            <a:avLst/>
          </a:prstGeom>
          <a:noFill/>
          <a:ln w="9525">
            <a:noFill/>
            <a:miter lim="800000"/>
            <a:headEnd/>
            <a:tailEnd/>
          </a:ln>
        </p:spPr>
      </p:pic>
      <p:pic>
        <p:nvPicPr>
          <p:cNvPr id="43012" name="Picture 4"/>
          <p:cNvPicPr>
            <a:picLocks noChangeAspect="1" noChangeArrowheads="1"/>
          </p:cNvPicPr>
          <p:nvPr/>
        </p:nvPicPr>
        <p:blipFill>
          <a:blip r:embed="rId3" cstate="print"/>
          <a:srcRect/>
          <a:stretch>
            <a:fillRect/>
          </a:stretch>
        </p:blipFill>
        <p:spPr bwMode="auto">
          <a:xfrm>
            <a:off x="3215680" y="908720"/>
            <a:ext cx="2991673" cy="5085184"/>
          </a:xfrm>
          <a:prstGeom prst="rect">
            <a:avLst/>
          </a:prstGeom>
          <a:noFill/>
          <a:ln w="9525">
            <a:noFill/>
            <a:miter lim="800000"/>
            <a:headEnd/>
            <a:tailEnd/>
          </a:ln>
        </p:spPr>
      </p:pic>
      <p:pic>
        <p:nvPicPr>
          <p:cNvPr id="43013" name="Picture 5"/>
          <p:cNvPicPr>
            <a:picLocks noChangeAspect="1" noChangeArrowheads="1"/>
          </p:cNvPicPr>
          <p:nvPr/>
        </p:nvPicPr>
        <p:blipFill>
          <a:blip r:embed="rId4" cstate="print"/>
          <a:srcRect/>
          <a:stretch>
            <a:fillRect/>
          </a:stretch>
        </p:blipFill>
        <p:spPr bwMode="auto">
          <a:xfrm>
            <a:off x="6312024" y="908720"/>
            <a:ext cx="2758886" cy="5028482"/>
          </a:xfrm>
          <a:prstGeom prst="rect">
            <a:avLst/>
          </a:prstGeom>
          <a:noFill/>
          <a:ln w="9525">
            <a:noFill/>
            <a:miter lim="800000"/>
            <a:headEnd/>
            <a:tailEnd/>
          </a:ln>
        </p:spPr>
      </p:pic>
      <p:pic>
        <p:nvPicPr>
          <p:cNvPr id="43014" name="Picture 6"/>
          <p:cNvPicPr>
            <a:picLocks noChangeAspect="1" noChangeArrowheads="1"/>
          </p:cNvPicPr>
          <p:nvPr/>
        </p:nvPicPr>
        <p:blipFill>
          <a:blip r:embed="rId5" cstate="print"/>
          <a:srcRect/>
          <a:stretch>
            <a:fillRect/>
          </a:stretch>
        </p:blipFill>
        <p:spPr bwMode="auto">
          <a:xfrm>
            <a:off x="9192344" y="1052736"/>
            <a:ext cx="2808312" cy="4992554"/>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595808" y="1279303"/>
            <a:ext cx="10972800"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1800" dirty="0">
              <a:latin typeface="微软雅黑" panose="020B0503020204020204" pitchFamily="34" charset="-122"/>
              <a:ea typeface="微软雅黑" panose="020B0503020204020204" pitchFamily="34" charset="-122"/>
            </a:endParaRPr>
          </a:p>
        </p:txBody>
      </p:sp>
      <p:sp>
        <p:nvSpPr>
          <p:cNvPr id="8" name="标题 1"/>
          <p:cNvSpPr txBox="1"/>
          <p:nvPr/>
        </p:nvSpPr>
        <p:spPr>
          <a:xfrm>
            <a:off x="76235" y="71414"/>
            <a:ext cx="7074354" cy="492434"/>
          </a:xfrm>
          <a:prstGeom prst="rect">
            <a:avLst/>
          </a:prstGeom>
          <a:noFill/>
          <a:ln>
            <a:noFill/>
          </a:ln>
        </p:spPr>
        <p:txBody>
          <a:bodyPr wrap="none" lIns="91431" tIns="45716" rIns="91431" bIns="45716">
            <a:spAutoFit/>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分布式光伏集中运维平台</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移动端监控</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告警信息</a:t>
            </a:r>
          </a:p>
        </p:txBody>
      </p:sp>
      <p:pic>
        <p:nvPicPr>
          <p:cNvPr id="43011" name="Picture 3"/>
          <p:cNvPicPr>
            <a:picLocks noChangeAspect="1" noChangeArrowheads="1"/>
          </p:cNvPicPr>
          <p:nvPr/>
        </p:nvPicPr>
        <p:blipFill>
          <a:blip r:embed="rId2" cstate="print"/>
          <a:srcRect/>
          <a:stretch>
            <a:fillRect/>
          </a:stretch>
        </p:blipFill>
        <p:spPr bwMode="auto">
          <a:xfrm>
            <a:off x="263352" y="836712"/>
            <a:ext cx="2880320" cy="5592352"/>
          </a:xfrm>
          <a:prstGeom prst="rect">
            <a:avLst/>
          </a:prstGeom>
          <a:noFill/>
          <a:ln w="9525">
            <a:noFill/>
            <a:miter lim="800000"/>
            <a:headEnd/>
            <a:tailEnd/>
          </a:ln>
        </p:spPr>
      </p:pic>
      <p:pic>
        <p:nvPicPr>
          <p:cNvPr id="43013" name="Picture 5"/>
          <p:cNvPicPr>
            <a:picLocks noChangeAspect="1" noChangeArrowheads="1"/>
          </p:cNvPicPr>
          <p:nvPr/>
        </p:nvPicPr>
        <p:blipFill>
          <a:blip r:embed="rId3" cstate="print"/>
          <a:srcRect/>
          <a:stretch>
            <a:fillRect/>
          </a:stretch>
        </p:blipFill>
        <p:spPr bwMode="auto">
          <a:xfrm>
            <a:off x="3287688" y="908720"/>
            <a:ext cx="2758886" cy="5028482"/>
          </a:xfrm>
          <a:prstGeom prst="rect">
            <a:avLst/>
          </a:prstGeom>
          <a:noFill/>
          <a:ln w="9525">
            <a:noFill/>
            <a:miter lim="800000"/>
            <a:headEnd/>
            <a:tailEnd/>
          </a:ln>
        </p:spPr>
      </p:pic>
      <p:pic>
        <p:nvPicPr>
          <p:cNvPr id="46082" name="Picture 2"/>
          <p:cNvPicPr>
            <a:picLocks noChangeAspect="1" noChangeArrowheads="1"/>
          </p:cNvPicPr>
          <p:nvPr/>
        </p:nvPicPr>
        <p:blipFill>
          <a:blip r:embed="rId4" cstate="print"/>
          <a:srcRect/>
          <a:stretch>
            <a:fillRect/>
          </a:stretch>
        </p:blipFill>
        <p:spPr bwMode="auto">
          <a:xfrm>
            <a:off x="9192344" y="980728"/>
            <a:ext cx="2835316" cy="5040561"/>
          </a:xfrm>
          <a:prstGeom prst="rect">
            <a:avLst/>
          </a:prstGeom>
          <a:noFill/>
          <a:ln w="9525">
            <a:noFill/>
            <a:miter lim="800000"/>
            <a:headEnd/>
            <a:tailEnd/>
          </a:ln>
        </p:spPr>
      </p:pic>
      <p:pic>
        <p:nvPicPr>
          <p:cNvPr id="9" name="Picture 2"/>
          <p:cNvPicPr>
            <a:picLocks noChangeAspect="1" noChangeArrowheads="1"/>
          </p:cNvPicPr>
          <p:nvPr/>
        </p:nvPicPr>
        <p:blipFill>
          <a:blip r:embed="rId5" cstate="print"/>
          <a:srcRect/>
          <a:stretch>
            <a:fillRect/>
          </a:stretch>
        </p:blipFill>
        <p:spPr bwMode="auto">
          <a:xfrm>
            <a:off x="6240016" y="980728"/>
            <a:ext cx="2808312" cy="4992554"/>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595808" y="1279303"/>
            <a:ext cx="10972800"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1800" dirty="0">
              <a:latin typeface="微软雅黑" panose="020B0503020204020204" pitchFamily="34" charset="-122"/>
              <a:ea typeface="微软雅黑" panose="020B0503020204020204" pitchFamily="34" charset="-122"/>
            </a:endParaRPr>
          </a:p>
        </p:txBody>
      </p:sp>
      <p:pic>
        <p:nvPicPr>
          <p:cNvPr id="32773" name="Picture 5"/>
          <p:cNvPicPr>
            <a:picLocks noChangeAspect="1" noChangeArrowheads="1"/>
          </p:cNvPicPr>
          <p:nvPr/>
        </p:nvPicPr>
        <p:blipFill>
          <a:blip r:embed="rId2" cstate="print"/>
          <a:srcRect/>
          <a:stretch>
            <a:fillRect/>
          </a:stretch>
        </p:blipFill>
        <p:spPr bwMode="auto">
          <a:xfrm>
            <a:off x="0" y="2780928"/>
            <a:ext cx="2623346" cy="3816424"/>
          </a:xfrm>
          <a:prstGeom prst="rect">
            <a:avLst/>
          </a:prstGeom>
          <a:noFill/>
          <a:ln w="9525">
            <a:noFill/>
            <a:miter lim="800000"/>
            <a:headEnd/>
            <a:tailEnd/>
          </a:ln>
          <a:effectLst/>
        </p:spPr>
      </p:pic>
      <p:pic>
        <p:nvPicPr>
          <p:cNvPr id="14" name="Picture 4"/>
          <p:cNvPicPr>
            <a:picLocks noChangeAspect="1" noChangeArrowheads="1"/>
          </p:cNvPicPr>
          <p:nvPr/>
        </p:nvPicPr>
        <p:blipFill>
          <a:blip r:embed="rId3" cstate="print"/>
          <a:srcRect/>
          <a:stretch>
            <a:fillRect/>
          </a:stretch>
        </p:blipFill>
        <p:spPr bwMode="auto">
          <a:xfrm>
            <a:off x="2711624" y="1052736"/>
            <a:ext cx="2591725" cy="3725606"/>
          </a:xfrm>
          <a:prstGeom prst="rect">
            <a:avLst/>
          </a:prstGeom>
          <a:noFill/>
          <a:ln w="9525">
            <a:noFill/>
            <a:miter lim="800000"/>
            <a:headEnd/>
            <a:tailEnd/>
          </a:ln>
          <a:effectLst/>
        </p:spPr>
      </p:pic>
      <p:pic>
        <p:nvPicPr>
          <p:cNvPr id="15" name="Picture 3"/>
          <p:cNvPicPr>
            <a:picLocks noChangeAspect="1" noChangeArrowheads="1"/>
          </p:cNvPicPr>
          <p:nvPr/>
        </p:nvPicPr>
        <p:blipFill>
          <a:blip r:embed="rId4" cstate="print"/>
          <a:srcRect/>
          <a:stretch>
            <a:fillRect/>
          </a:stretch>
        </p:blipFill>
        <p:spPr bwMode="auto">
          <a:xfrm>
            <a:off x="6312024" y="980728"/>
            <a:ext cx="2664296" cy="3831889"/>
          </a:xfrm>
          <a:prstGeom prst="rect">
            <a:avLst/>
          </a:prstGeom>
          <a:noFill/>
          <a:ln w="9525">
            <a:noFill/>
            <a:miter lim="800000"/>
            <a:headEnd/>
            <a:tailEnd/>
          </a:ln>
          <a:effectLst/>
        </p:spPr>
      </p:pic>
      <p:pic>
        <p:nvPicPr>
          <p:cNvPr id="16" name="Picture 2"/>
          <p:cNvPicPr>
            <a:picLocks noChangeAspect="1" noChangeArrowheads="1"/>
          </p:cNvPicPr>
          <p:nvPr/>
        </p:nvPicPr>
        <p:blipFill>
          <a:blip r:embed="rId5" cstate="print"/>
          <a:srcRect/>
          <a:stretch>
            <a:fillRect/>
          </a:stretch>
        </p:blipFill>
        <p:spPr bwMode="auto">
          <a:xfrm>
            <a:off x="8832304" y="1196752"/>
            <a:ext cx="2723785" cy="3941630"/>
          </a:xfrm>
          <a:prstGeom prst="rect">
            <a:avLst/>
          </a:prstGeom>
          <a:noFill/>
          <a:ln w="9525">
            <a:noFill/>
            <a:miter lim="800000"/>
            <a:headEnd/>
            <a:tailEnd/>
          </a:ln>
          <a:effectLst/>
        </p:spPr>
      </p:pic>
      <p:sp>
        <p:nvSpPr>
          <p:cNvPr id="8" name="标题 1"/>
          <p:cNvSpPr txBox="1"/>
          <p:nvPr/>
        </p:nvSpPr>
        <p:spPr>
          <a:xfrm>
            <a:off x="76235" y="71414"/>
            <a:ext cx="7074354" cy="492434"/>
          </a:xfrm>
          <a:prstGeom prst="rect">
            <a:avLst/>
          </a:prstGeom>
          <a:noFill/>
          <a:ln>
            <a:noFill/>
          </a:ln>
        </p:spPr>
        <p:txBody>
          <a:bodyPr wrap="none" lIns="91431" tIns="45716" rIns="91431" bIns="45716">
            <a:spAutoFit/>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分布式光伏集中运维平台</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移动端监控</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电站详情</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773"/>
                                        </p:tgtEl>
                                        <p:attrNameLst>
                                          <p:attrName>style.visibility</p:attrName>
                                        </p:attrNameLst>
                                      </p:cBhvr>
                                      <p:to>
                                        <p:strVal val="visible"/>
                                      </p:to>
                                    </p:set>
                                    <p:anim calcmode="lin" valueType="num">
                                      <p:cBhvr additive="base">
                                        <p:cTn id="7" dur="500" fill="hold"/>
                                        <p:tgtEl>
                                          <p:spTgt spid="32773"/>
                                        </p:tgtEl>
                                        <p:attrNameLst>
                                          <p:attrName>ppt_x</p:attrName>
                                        </p:attrNameLst>
                                      </p:cBhvr>
                                      <p:tavLst>
                                        <p:tav tm="0">
                                          <p:val>
                                            <p:strVal val="#ppt_x"/>
                                          </p:val>
                                        </p:tav>
                                        <p:tav tm="100000">
                                          <p:val>
                                            <p:strVal val="#ppt_x"/>
                                          </p:val>
                                        </p:tav>
                                      </p:tavLst>
                                    </p:anim>
                                    <p:anim calcmode="lin" valueType="num">
                                      <p:cBhvr additive="base">
                                        <p:cTn id="8" dur="500" fill="hold"/>
                                        <p:tgtEl>
                                          <p:spTgt spid="3277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595808" y="1279303"/>
            <a:ext cx="10972800"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1800" dirty="0">
              <a:latin typeface="微软雅黑" panose="020B0503020204020204" pitchFamily="34" charset="-122"/>
              <a:ea typeface="微软雅黑" panose="020B0503020204020204" pitchFamily="34" charset="-122"/>
            </a:endParaRPr>
          </a:p>
        </p:txBody>
      </p:sp>
      <p:sp>
        <p:nvSpPr>
          <p:cNvPr id="8" name="标题 1"/>
          <p:cNvSpPr txBox="1"/>
          <p:nvPr/>
        </p:nvSpPr>
        <p:spPr>
          <a:xfrm>
            <a:off x="76235" y="71414"/>
            <a:ext cx="5630049" cy="492434"/>
          </a:xfrm>
          <a:prstGeom prst="rect">
            <a:avLst/>
          </a:prstGeom>
          <a:noFill/>
          <a:ln>
            <a:noFill/>
          </a:ln>
        </p:spPr>
        <p:txBody>
          <a:bodyPr wrap="none" lIns="91431" tIns="45716" rIns="91431" bIns="45716">
            <a:spAutoFit/>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分布式光伏集中运维平台</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移动端监控</a:t>
            </a:r>
          </a:p>
        </p:txBody>
      </p:sp>
      <p:pic>
        <p:nvPicPr>
          <p:cNvPr id="9" name="Picture 4"/>
          <p:cNvPicPr>
            <a:picLocks noChangeAspect="1" noChangeArrowheads="1"/>
          </p:cNvPicPr>
          <p:nvPr/>
        </p:nvPicPr>
        <p:blipFill>
          <a:blip r:embed="rId2" cstate="print"/>
          <a:srcRect/>
          <a:stretch>
            <a:fillRect/>
          </a:stretch>
        </p:blipFill>
        <p:spPr bwMode="auto">
          <a:xfrm>
            <a:off x="263352" y="1196752"/>
            <a:ext cx="2146739" cy="3816424"/>
          </a:xfrm>
          <a:prstGeom prst="rect">
            <a:avLst/>
          </a:prstGeom>
          <a:noFill/>
          <a:ln w="9525">
            <a:noFill/>
            <a:miter lim="800000"/>
            <a:headEnd/>
            <a:tailEnd/>
          </a:ln>
        </p:spPr>
      </p:pic>
      <p:pic>
        <p:nvPicPr>
          <p:cNvPr id="10" name="Picture 5"/>
          <p:cNvPicPr>
            <a:picLocks noChangeAspect="1" noChangeArrowheads="1"/>
          </p:cNvPicPr>
          <p:nvPr/>
        </p:nvPicPr>
        <p:blipFill>
          <a:blip r:embed="rId3" cstate="print"/>
          <a:srcRect/>
          <a:stretch>
            <a:fillRect/>
          </a:stretch>
        </p:blipFill>
        <p:spPr bwMode="auto">
          <a:xfrm>
            <a:off x="5375920" y="1052735"/>
            <a:ext cx="2808312" cy="4992555"/>
          </a:xfrm>
          <a:prstGeom prst="rect">
            <a:avLst/>
          </a:prstGeom>
          <a:noFill/>
          <a:ln w="9525">
            <a:noFill/>
            <a:miter lim="800000"/>
            <a:headEnd/>
            <a:tailEnd/>
          </a:ln>
        </p:spPr>
      </p:pic>
      <p:pic>
        <p:nvPicPr>
          <p:cNvPr id="45059" name="Picture 3"/>
          <p:cNvPicPr>
            <a:picLocks noChangeAspect="1" noChangeArrowheads="1"/>
          </p:cNvPicPr>
          <p:nvPr/>
        </p:nvPicPr>
        <p:blipFill>
          <a:blip r:embed="rId4" cstate="print"/>
          <a:srcRect/>
          <a:stretch>
            <a:fillRect/>
          </a:stretch>
        </p:blipFill>
        <p:spPr bwMode="auto">
          <a:xfrm>
            <a:off x="8544272" y="692696"/>
            <a:ext cx="2595227" cy="2948357"/>
          </a:xfrm>
          <a:prstGeom prst="rect">
            <a:avLst/>
          </a:prstGeom>
          <a:noFill/>
          <a:ln w="9525">
            <a:noFill/>
            <a:miter lim="800000"/>
            <a:headEnd/>
            <a:tailEnd/>
          </a:ln>
        </p:spPr>
      </p:pic>
      <p:pic>
        <p:nvPicPr>
          <p:cNvPr id="45060" name="Picture 4"/>
          <p:cNvPicPr>
            <a:picLocks noChangeAspect="1" noChangeArrowheads="1"/>
          </p:cNvPicPr>
          <p:nvPr/>
        </p:nvPicPr>
        <p:blipFill>
          <a:blip r:embed="rId5" cstate="print"/>
          <a:srcRect/>
          <a:stretch>
            <a:fillRect/>
          </a:stretch>
        </p:blipFill>
        <p:spPr bwMode="auto">
          <a:xfrm>
            <a:off x="2351584" y="1772816"/>
            <a:ext cx="2910014" cy="2520280"/>
          </a:xfrm>
          <a:prstGeom prst="rect">
            <a:avLst/>
          </a:prstGeom>
          <a:noFill/>
          <a:ln w="9525">
            <a:noFill/>
            <a:miter lim="800000"/>
            <a:headEnd/>
            <a:tailEnd/>
          </a:ln>
        </p:spPr>
      </p:pic>
      <p:pic>
        <p:nvPicPr>
          <p:cNvPr id="45061" name="Picture 5"/>
          <p:cNvPicPr>
            <a:picLocks noChangeAspect="1" noChangeArrowheads="1"/>
          </p:cNvPicPr>
          <p:nvPr/>
        </p:nvPicPr>
        <p:blipFill>
          <a:blip r:embed="rId6" cstate="print"/>
          <a:srcRect/>
          <a:stretch>
            <a:fillRect/>
          </a:stretch>
        </p:blipFill>
        <p:spPr bwMode="auto">
          <a:xfrm>
            <a:off x="8472264" y="3645024"/>
            <a:ext cx="2714210" cy="2852936"/>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595808" y="1279303"/>
            <a:ext cx="10972800"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1800" dirty="0">
              <a:latin typeface="微软雅黑" panose="020B0503020204020204" pitchFamily="34" charset="-122"/>
              <a:ea typeface="微软雅黑" panose="020B0503020204020204" pitchFamily="34" charset="-122"/>
            </a:endParaRPr>
          </a:p>
        </p:txBody>
      </p:sp>
      <p:sp>
        <p:nvSpPr>
          <p:cNvPr id="8" name="标题 1"/>
          <p:cNvSpPr txBox="1"/>
          <p:nvPr/>
        </p:nvSpPr>
        <p:spPr>
          <a:xfrm>
            <a:off x="76235" y="71414"/>
            <a:ext cx="5630049" cy="492434"/>
          </a:xfrm>
          <a:prstGeom prst="rect">
            <a:avLst/>
          </a:prstGeom>
          <a:noFill/>
          <a:ln>
            <a:noFill/>
          </a:ln>
        </p:spPr>
        <p:txBody>
          <a:bodyPr wrap="none" lIns="91431" tIns="45716" rIns="91431" bIns="45716">
            <a:spAutoFit/>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分布式光伏集中运维平台</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移动端监控</a:t>
            </a:r>
          </a:p>
        </p:txBody>
      </p:sp>
      <p:pic>
        <p:nvPicPr>
          <p:cNvPr id="47106" name="Picture 2"/>
          <p:cNvPicPr>
            <a:picLocks noChangeAspect="1" noChangeArrowheads="1"/>
          </p:cNvPicPr>
          <p:nvPr/>
        </p:nvPicPr>
        <p:blipFill>
          <a:blip r:embed="rId2" cstate="print"/>
          <a:srcRect/>
          <a:stretch>
            <a:fillRect/>
          </a:stretch>
        </p:blipFill>
        <p:spPr bwMode="auto">
          <a:xfrm>
            <a:off x="191344" y="692696"/>
            <a:ext cx="2736304" cy="5869618"/>
          </a:xfrm>
          <a:prstGeom prst="rect">
            <a:avLst/>
          </a:prstGeom>
          <a:noFill/>
          <a:ln w="9525">
            <a:noFill/>
            <a:miter lim="800000"/>
            <a:headEnd/>
            <a:tailEnd/>
          </a:ln>
        </p:spPr>
      </p:pic>
      <p:pic>
        <p:nvPicPr>
          <p:cNvPr id="47107" name="Picture 3"/>
          <p:cNvPicPr>
            <a:picLocks noChangeAspect="1" noChangeArrowheads="1"/>
          </p:cNvPicPr>
          <p:nvPr/>
        </p:nvPicPr>
        <p:blipFill>
          <a:blip r:embed="rId3" cstate="print"/>
          <a:srcRect/>
          <a:stretch>
            <a:fillRect/>
          </a:stretch>
        </p:blipFill>
        <p:spPr bwMode="auto">
          <a:xfrm>
            <a:off x="3071664" y="908720"/>
            <a:ext cx="3065379" cy="5196112"/>
          </a:xfrm>
          <a:prstGeom prst="rect">
            <a:avLst/>
          </a:prstGeom>
          <a:noFill/>
          <a:ln w="9525">
            <a:noFill/>
            <a:miter lim="800000"/>
            <a:headEnd/>
            <a:tailEnd/>
          </a:ln>
        </p:spPr>
      </p:pic>
      <p:pic>
        <p:nvPicPr>
          <p:cNvPr id="47108" name="Picture 4"/>
          <p:cNvPicPr>
            <a:picLocks noChangeAspect="1" noChangeArrowheads="1"/>
          </p:cNvPicPr>
          <p:nvPr/>
        </p:nvPicPr>
        <p:blipFill>
          <a:blip r:embed="rId4" cstate="print"/>
          <a:srcRect/>
          <a:stretch>
            <a:fillRect/>
          </a:stretch>
        </p:blipFill>
        <p:spPr bwMode="auto">
          <a:xfrm>
            <a:off x="6240016" y="1052736"/>
            <a:ext cx="4314825" cy="44100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595808" y="1279303"/>
            <a:ext cx="10972800"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1800" dirty="0">
              <a:latin typeface="微软雅黑" panose="020B0503020204020204" pitchFamily="34" charset="-122"/>
              <a:ea typeface="微软雅黑" panose="020B0503020204020204" pitchFamily="34" charset="-122"/>
            </a:endParaRPr>
          </a:p>
        </p:txBody>
      </p:sp>
      <p:sp>
        <p:nvSpPr>
          <p:cNvPr id="8" name="标题 1"/>
          <p:cNvSpPr txBox="1"/>
          <p:nvPr/>
        </p:nvSpPr>
        <p:spPr>
          <a:xfrm>
            <a:off x="76235" y="71414"/>
            <a:ext cx="5630049" cy="492434"/>
          </a:xfrm>
          <a:prstGeom prst="rect">
            <a:avLst/>
          </a:prstGeom>
          <a:noFill/>
          <a:ln>
            <a:noFill/>
          </a:ln>
        </p:spPr>
        <p:txBody>
          <a:bodyPr wrap="none" lIns="91431" tIns="45716" rIns="91431" bIns="45716">
            <a:spAutoFit/>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分布式光伏集中运维平台</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移动端监控</a:t>
            </a:r>
          </a:p>
        </p:txBody>
      </p:sp>
      <p:pic>
        <p:nvPicPr>
          <p:cNvPr id="47108" name="Picture 4"/>
          <p:cNvPicPr>
            <a:picLocks noChangeAspect="1" noChangeArrowheads="1"/>
          </p:cNvPicPr>
          <p:nvPr/>
        </p:nvPicPr>
        <p:blipFill>
          <a:blip r:embed="rId2" cstate="print"/>
          <a:srcRect/>
          <a:stretch>
            <a:fillRect/>
          </a:stretch>
        </p:blipFill>
        <p:spPr bwMode="auto">
          <a:xfrm>
            <a:off x="0" y="908720"/>
            <a:ext cx="3096344" cy="3164696"/>
          </a:xfrm>
          <a:prstGeom prst="rect">
            <a:avLst/>
          </a:prstGeom>
          <a:noFill/>
          <a:ln w="9525">
            <a:noFill/>
            <a:miter lim="800000"/>
            <a:headEnd/>
            <a:tailEnd/>
          </a:ln>
        </p:spPr>
      </p:pic>
      <p:pic>
        <p:nvPicPr>
          <p:cNvPr id="48130" name="Picture 2"/>
          <p:cNvPicPr>
            <a:picLocks noChangeAspect="1" noChangeArrowheads="1"/>
          </p:cNvPicPr>
          <p:nvPr/>
        </p:nvPicPr>
        <p:blipFill>
          <a:blip r:embed="rId3" cstate="print"/>
          <a:srcRect/>
          <a:stretch>
            <a:fillRect/>
          </a:stretch>
        </p:blipFill>
        <p:spPr bwMode="auto">
          <a:xfrm>
            <a:off x="3215680" y="836712"/>
            <a:ext cx="3240360" cy="5816592"/>
          </a:xfrm>
          <a:prstGeom prst="rect">
            <a:avLst/>
          </a:prstGeom>
          <a:noFill/>
          <a:ln w="9525">
            <a:noFill/>
            <a:miter lim="800000"/>
            <a:headEnd/>
            <a:tailEnd/>
          </a:ln>
        </p:spPr>
      </p:pic>
      <p:pic>
        <p:nvPicPr>
          <p:cNvPr id="48131" name="Picture 3"/>
          <p:cNvPicPr>
            <a:picLocks noChangeAspect="1" noChangeArrowheads="1"/>
          </p:cNvPicPr>
          <p:nvPr/>
        </p:nvPicPr>
        <p:blipFill>
          <a:blip r:embed="rId4" cstate="print"/>
          <a:srcRect/>
          <a:stretch>
            <a:fillRect/>
          </a:stretch>
        </p:blipFill>
        <p:spPr bwMode="auto">
          <a:xfrm>
            <a:off x="263352" y="4293096"/>
            <a:ext cx="2340709" cy="2204864"/>
          </a:xfrm>
          <a:prstGeom prst="rect">
            <a:avLst/>
          </a:prstGeom>
          <a:noFill/>
          <a:ln w="9525">
            <a:noFill/>
            <a:miter lim="800000"/>
            <a:headEnd/>
            <a:tailEnd/>
          </a:ln>
        </p:spPr>
      </p:pic>
      <p:pic>
        <p:nvPicPr>
          <p:cNvPr id="48132" name="Picture 4"/>
          <p:cNvPicPr>
            <a:picLocks noChangeAspect="1" noChangeArrowheads="1"/>
          </p:cNvPicPr>
          <p:nvPr/>
        </p:nvPicPr>
        <p:blipFill>
          <a:blip r:embed="rId5" cstate="print"/>
          <a:srcRect/>
          <a:stretch>
            <a:fillRect/>
          </a:stretch>
        </p:blipFill>
        <p:spPr bwMode="auto">
          <a:xfrm>
            <a:off x="6528048" y="908720"/>
            <a:ext cx="2952328" cy="5500055"/>
          </a:xfrm>
          <a:prstGeom prst="rect">
            <a:avLst/>
          </a:prstGeom>
          <a:noFill/>
          <a:ln w="9525">
            <a:noFill/>
            <a:miter lim="800000"/>
            <a:headEnd/>
            <a:tailEnd/>
          </a:ln>
        </p:spPr>
      </p:pic>
      <p:pic>
        <p:nvPicPr>
          <p:cNvPr id="48134" name="Picture 6"/>
          <p:cNvPicPr>
            <a:picLocks noChangeAspect="1" noChangeArrowheads="1"/>
          </p:cNvPicPr>
          <p:nvPr/>
        </p:nvPicPr>
        <p:blipFill>
          <a:blip r:embed="rId6" cstate="print"/>
          <a:srcRect/>
          <a:stretch>
            <a:fillRect/>
          </a:stretch>
        </p:blipFill>
        <p:spPr bwMode="auto">
          <a:xfrm>
            <a:off x="9395004" y="764704"/>
            <a:ext cx="2796996" cy="5338614"/>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595808" y="1279303"/>
            <a:ext cx="10972800"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1800" dirty="0">
              <a:latin typeface="微软雅黑" panose="020B0503020204020204" pitchFamily="34" charset="-122"/>
              <a:ea typeface="微软雅黑" panose="020B0503020204020204" pitchFamily="34" charset="-122"/>
            </a:endParaRPr>
          </a:p>
        </p:txBody>
      </p:sp>
      <p:sp>
        <p:nvSpPr>
          <p:cNvPr id="8" name="标题 1"/>
          <p:cNvSpPr txBox="1"/>
          <p:nvPr/>
        </p:nvSpPr>
        <p:spPr>
          <a:xfrm>
            <a:off x="76235" y="71414"/>
            <a:ext cx="7074354" cy="492434"/>
          </a:xfrm>
          <a:prstGeom prst="rect">
            <a:avLst/>
          </a:prstGeom>
          <a:noFill/>
          <a:ln>
            <a:noFill/>
          </a:ln>
        </p:spPr>
        <p:txBody>
          <a:bodyPr wrap="none" lIns="91431" tIns="45716" rIns="91431" bIns="45716">
            <a:spAutoFit/>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分布式光伏集中运维平台</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移动端监控</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现场巡检</a:t>
            </a:r>
          </a:p>
        </p:txBody>
      </p:sp>
      <p:pic>
        <p:nvPicPr>
          <p:cNvPr id="49154" name="Picture 2"/>
          <p:cNvPicPr>
            <a:picLocks noChangeAspect="1" noChangeArrowheads="1"/>
          </p:cNvPicPr>
          <p:nvPr/>
        </p:nvPicPr>
        <p:blipFill>
          <a:blip r:embed="rId2" cstate="print"/>
          <a:srcRect/>
          <a:stretch>
            <a:fillRect/>
          </a:stretch>
        </p:blipFill>
        <p:spPr bwMode="auto">
          <a:xfrm>
            <a:off x="3863752" y="836712"/>
            <a:ext cx="3957836" cy="5446182"/>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10172760" y="1628800"/>
            <a:ext cx="1846398" cy="71438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400" dirty="0" smtClean="0"/>
              <a:t>运维来源</a:t>
            </a:r>
            <a:endParaRPr lang="zh-CN" altLang="en-US" sz="2400" dirty="0"/>
          </a:p>
        </p:txBody>
      </p:sp>
      <p:sp>
        <p:nvSpPr>
          <p:cNvPr id="10" name="圆角矩形 9"/>
          <p:cNvSpPr/>
          <p:nvPr/>
        </p:nvSpPr>
        <p:spPr>
          <a:xfrm>
            <a:off x="1664738" y="2708920"/>
            <a:ext cx="6682201" cy="71438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lnSpc>
                <a:spcPct val="130000"/>
              </a:lnSpc>
            </a:pPr>
            <a:r>
              <a:rPr lang="zh-CN" altLang="en-US" sz="2000" dirty="0" smtClean="0">
                <a:solidFill>
                  <a:srgbClr val="5F5E5C"/>
                </a:solidFill>
                <a:latin typeface="微软雅黑" panose="020B0503020204020204" pitchFamily="34" charset="-122"/>
                <a:ea typeface="微软雅黑" panose="020B0503020204020204" pitchFamily="34" charset="-122"/>
              </a:rPr>
              <a:t>故障处理</a:t>
            </a:r>
            <a:endParaRPr lang="zh-CN" altLang="en-US" sz="2000" dirty="0">
              <a:solidFill>
                <a:srgbClr val="5F5E5C"/>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689861" y="1484784"/>
            <a:ext cx="2637711" cy="71438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lnSpc>
                <a:spcPct val="130000"/>
              </a:lnSpc>
            </a:pPr>
            <a:r>
              <a:rPr lang="zh-CN" altLang="en-US" sz="2000" dirty="0" smtClean="0">
                <a:solidFill>
                  <a:srgbClr val="5F5E5C"/>
                </a:solidFill>
                <a:latin typeface="微软雅黑" panose="020B0503020204020204" pitchFamily="34" charset="-122"/>
                <a:ea typeface="微软雅黑" panose="020B0503020204020204" pitchFamily="34" charset="-122"/>
              </a:rPr>
              <a:t>电站告警</a:t>
            </a:r>
            <a:endParaRPr lang="zh-CN" altLang="en-US" sz="2000" dirty="0">
              <a:solidFill>
                <a:srgbClr val="5F5E5C"/>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3703119" y="1484784"/>
            <a:ext cx="2637711" cy="71438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lnSpc>
                <a:spcPct val="130000"/>
              </a:lnSpc>
            </a:pPr>
            <a:r>
              <a:rPr lang="zh-CN" altLang="en-US" sz="2000" dirty="0" smtClean="0">
                <a:solidFill>
                  <a:srgbClr val="5F5E5C"/>
                </a:solidFill>
                <a:latin typeface="微软雅黑" panose="020B0503020204020204" pitchFamily="34" charset="-122"/>
                <a:ea typeface="微软雅黑" panose="020B0503020204020204" pitchFamily="34" charset="-122"/>
              </a:rPr>
              <a:t>运检登记</a:t>
            </a:r>
            <a:endParaRPr lang="zh-CN" altLang="en-US" sz="2000" dirty="0">
              <a:solidFill>
                <a:srgbClr val="5F5E5C"/>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6627751" y="1484784"/>
            <a:ext cx="2637711" cy="71438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lnSpc>
                <a:spcPct val="130000"/>
              </a:lnSpc>
            </a:pPr>
            <a:r>
              <a:rPr lang="zh-CN" altLang="en-US" sz="2000" dirty="0" smtClean="0">
                <a:solidFill>
                  <a:srgbClr val="5F5E5C"/>
                </a:solidFill>
                <a:latin typeface="微软雅黑" panose="020B0503020204020204" pitchFamily="34" charset="-122"/>
                <a:ea typeface="微软雅黑" panose="020B0503020204020204" pitchFamily="34" charset="-122"/>
              </a:rPr>
              <a:t>故障决策</a:t>
            </a:r>
            <a:endParaRPr lang="zh-CN" altLang="en-US" sz="2000" dirty="0">
              <a:solidFill>
                <a:srgbClr val="5F5E5C"/>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10172760" y="2708920"/>
            <a:ext cx="1846398" cy="71438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400" dirty="0" smtClean="0"/>
              <a:t>运维解决</a:t>
            </a:r>
            <a:endParaRPr lang="zh-CN" altLang="en-US" sz="2400" dirty="0"/>
          </a:p>
        </p:txBody>
      </p:sp>
      <p:sp>
        <p:nvSpPr>
          <p:cNvPr id="17" name="圆角矩形 16"/>
          <p:cNvSpPr/>
          <p:nvPr/>
        </p:nvSpPr>
        <p:spPr>
          <a:xfrm>
            <a:off x="2462366" y="3933056"/>
            <a:ext cx="879237" cy="122413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30000"/>
              </a:lnSpc>
            </a:pPr>
            <a:r>
              <a:rPr lang="zh-CN" altLang="en-US" sz="2000" dirty="0" smtClean="0">
                <a:solidFill>
                  <a:srgbClr val="5F5E5C"/>
                </a:solidFill>
                <a:latin typeface="微软雅黑" panose="020B0503020204020204" pitchFamily="34" charset="-122"/>
                <a:ea typeface="微软雅黑" panose="020B0503020204020204" pitchFamily="34" charset="-122"/>
              </a:rPr>
              <a:t>原因跟踪</a:t>
            </a:r>
            <a:endParaRPr lang="zh-CN" altLang="en-US" sz="2000" dirty="0">
              <a:solidFill>
                <a:srgbClr val="5F5E5C"/>
              </a:solidFill>
              <a:latin typeface="微软雅黑" panose="020B0503020204020204" pitchFamily="34" charset="-122"/>
              <a:ea typeface="微软雅黑" panose="020B0503020204020204" pitchFamily="34" charset="-122"/>
            </a:endParaRPr>
          </a:p>
        </p:txBody>
      </p:sp>
      <p:sp>
        <p:nvSpPr>
          <p:cNvPr id="20" name="圆角矩形 19"/>
          <p:cNvSpPr/>
          <p:nvPr/>
        </p:nvSpPr>
        <p:spPr>
          <a:xfrm>
            <a:off x="4596386" y="3933056"/>
            <a:ext cx="879237" cy="115212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30000"/>
              </a:lnSpc>
            </a:pPr>
            <a:r>
              <a:rPr lang="zh-CN" altLang="en-US" sz="2000" dirty="0" smtClean="0">
                <a:solidFill>
                  <a:srgbClr val="5F5E5C"/>
                </a:solidFill>
                <a:latin typeface="微软雅黑" panose="020B0503020204020204" pitchFamily="34" charset="-122"/>
                <a:ea typeface="微软雅黑" panose="020B0503020204020204" pitchFamily="34" charset="-122"/>
              </a:rPr>
              <a:t>故障分析</a:t>
            </a:r>
            <a:endParaRPr lang="zh-CN" altLang="en-US" sz="2000" dirty="0">
              <a:solidFill>
                <a:srgbClr val="5F5E5C"/>
              </a:solidFill>
              <a:latin typeface="微软雅黑" panose="020B0503020204020204" pitchFamily="34" charset="-122"/>
              <a:ea typeface="微软雅黑" panose="020B0503020204020204" pitchFamily="34" charset="-122"/>
            </a:endParaRPr>
          </a:p>
        </p:txBody>
      </p:sp>
      <p:sp>
        <p:nvSpPr>
          <p:cNvPr id="25" name="圆角矩形 24"/>
          <p:cNvSpPr/>
          <p:nvPr/>
        </p:nvSpPr>
        <p:spPr>
          <a:xfrm>
            <a:off x="908502" y="5301208"/>
            <a:ext cx="8176903" cy="714380"/>
          </a:xfrm>
          <a:prstGeom prst="round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30000"/>
              </a:lnSpc>
              <a:defRPr/>
            </a:pPr>
            <a:r>
              <a:rPr lang="zh-CN" altLang="en-US" sz="2800" b="1" noProof="1" smtClean="0">
                <a:solidFill>
                  <a:srgbClr val="5F5E5C"/>
                </a:solidFill>
                <a:latin typeface="宋体" pitchFamily="2" charset="-122"/>
                <a:ea typeface="宋体" pitchFamily="2" charset="-122"/>
                <a:sym typeface="Times New Roman"/>
              </a:rPr>
              <a:t>电话</a:t>
            </a:r>
            <a:r>
              <a:rPr lang="en-US" altLang="zh-CN" sz="2800" b="1" noProof="1" smtClean="0">
                <a:solidFill>
                  <a:srgbClr val="5F5E5C"/>
                </a:solidFill>
                <a:latin typeface="宋体" pitchFamily="2" charset="-122"/>
                <a:ea typeface="宋体" pitchFamily="2" charset="-122"/>
                <a:sym typeface="Times New Roman"/>
              </a:rPr>
              <a:t>、短信、</a:t>
            </a:r>
            <a:r>
              <a:rPr lang="zh-CN" altLang="en-US" sz="2800" b="1" noProof="1" smtClean="0">
                <a:solidFill>
                  <a:srgbClr val="5F5E5C"/>
                </a:solidFill>
                <a:latin typeface="宋体" pitchFamily="2" charset="-122"/>
                <a:ea typeface="宋体" pitchFamily="2" charset="-122"/>
                <a:sym typeface="Times New Roman"/>
              </a:rPr>
              <a:t>微信、现场、系统</a:t>
            </a:r>
            <a:endParaRPr lang="en-US" altLang="zh-CN" sz="2800" b="1" noProof="1" smtClean="0">
              <a:solidFill>
                <a:srgbClr val="5F5E5C"/>
              </a:solidFill>
              <a:latin typeface="宋体" pitchFamily="2" charset="-122"/>
              <a:ea typeface="宋体" pitchFamily="2" charset="-122"/>
              <a:sym typeface="Times New Roman"/>
            </a:endParaRPr>
          </a:p>
        </p:txBody>
      </p:sp>
      <p:sp>
        <p:nvSpPr>
          <p:cNvPr id="26" name="圆角矩形 25"/>
          <p:cNvSpPr/>
          <p:nvPr/>
        </p:nvSpPr>
        <p:spPr>
          <a:xfrm>
            <a:off x="205113" y="1145264"/>
            <a:ext cx="9495759" cy="4948032"/>
          </a:xfrm>
          <a:prstGeom prst="round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30000"/>
              </a:lnSpc>
            </a:pPr>
            <a:endParaRPr lang="zh-CN" altLang="en-US" sz="2400" b="1" dirty="0">
              <a:solidFill>
                <a:srgbClr val="5F5E5C"/>
              </a:solidFill>
              <a:latin typeface="微软雅黑" panose="020B0503020204020204" pitchFamily="34" charset="-122"/>
              <a:ea typeface="微软雅黑" panose="020B0503020204020204" pitchFamily="34" charset="-122"/>
            </a:endParaRPr>
          </a:p>
        </p:txBody>
      </p:sp>
      <p:sp>
        <p:nvSpPr>
          <p:cNvPr id="27" name="圆角矩形 26"/>
          <p:cNvSpPr/>
          <p:nvPr/>
        </p:nvSpPr>
        <p:spPr>
          <a:xfrm>
            <a:off x="6627751" y="3933056"/>
            <a:ext cx="879237" cy="10801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30000"/>
              </a:lnSpc>
            </a:pPr>
            <a:r>
              <a:rPr lang="zh-CN" altLang="en-US" sz="2000" dirty="0" smtClean="0">
                <a:solidFill>
                  <a:srgbClr val="5F5E5C"/>
                </a:solidFill>
                <a:latin typeface="微软雅黑" panose="020B0503020204020204" pitchFamily="34" charset="-122"/>
                <a:ea typeface="微软雅黑" panose="020B0503020204020204" pitchFamily="34" charset="-122"/>
              </a:rPr>
              <a:t>告警关闭</a:t>
            </a:r>
            <a:endParaRPr lang="en-US" altLang="zh-CN" sz="2000" dirty="0" smtClean="0">
              <a:solidFill>
                <a:srgbClr val="5F5E5C"/>
              </a:solidFill>
              <a:latin typeface="微软雅黑" panose="020B0503020204020204" pitchFamily="34" charset="-122"/>
              <a:ea typeface="微软雅黑" panose="020B0503020204020204" pitchFamily="34" charset="-122"/>
            </a:endParaRPr>
          </a:p>
        </p:txBody>
      </p:sp>
      <p:cxnSp>
        <p:nvCxnSpPr>
          <p:cNvPr id="29" name="直接箭头连接符 28"/>
          <p:cNvCxnSpPr/>
          <p:nvPr/>
        </p:nvCxnSpPr>
        <p:spPr>
          <a:xfrm rot="10800000">
            <a:off x="820579" y="5372646"/>
            <a:ext cx="8264827"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1" name="直接箭头连接符 30"/>
          <p:cNvCxnSpPr/>
          <p:nvPr/>
        </p:nvCxnSpPr>
        <p:spPr>
          <a:xfrm>
            <a:off x="908502" y="5944150"/>
            <a:ext cx="808898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85" name="左箭头 84"/>
          <p:cNvSpPr/>
          <p:nvPr/>
        </p:nvSpPr>
        <p:spPr>
          <a:xfrm>
            <a:off x="9729635" y="1772816"/>
            <a:ext cx="439618" cy="42862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左箭头 85"/>
          <p:cNvSpPr/>
          <p:nvPr/>
        </p:nvSpPr>
        <p:spPr>
          <a:xfrm>
            <a:off x="9729635" y="2852936"/>
            <a:ext cx="439618" cy="42862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左弧形箭头 86"/>
          <p:cNvSpPr/>
          <p:nvPr/>
        </p:nvSpPr>
        <p:spPr>
          <a:xfrm>
            <a:off x="468884" y="5444084"/>
            <a:ext cx="263771" cy="500066"/>
          </a:xfrm>
          <a:prstGeom prst="curv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
        <p:nvSpPr>
          <p:cNvPr id="88" name="左弧形箭头 87"/>
          <p:cNvSpPr/>
          <p:nvPr/>
        </p:nvSpPr>
        <p:spPr>
          <a:xfrm rot="10800000">
            <a:off x="9085406" y="5444083"/>
            <a:ext cx="263771" cy="500066"/>
          </a:xfrm>
          <a:prstGeom prst="curv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cxnSp>
        <p:nvCxnSpPr>
          <p:cNvPr id="60" name="肘形连接符 59"/>
          <p:cNvCxnSpPr>
            <a:stCxn id="11" idx="2"/>
            <a:endCxn id="10" idx="0"/>
          </p:cNvCxnSpPr>
          <p:nvPr/>
        </p:nvCxnSpPr>
        <p:spPr>
          <a:xfrm rot="16200000" flipH="1">
            <a:off x="3252400" y="955481"/>
            <a:ext cx="509756" cy="2997122"/>
          </a:xfrm>
          <a:prstGeom prst="bentConnector3">
            <a:avLst>
              <a:gd name="adj1" fmla="val 50000"/>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6" name="肘形连接符 65"/>
          <p:cNvCxnSpPr>
            <a:stCxn id="15" idx="2"/>
            <a:endCxn id="10" idx="0"/>
          </p:cNvCxnSpPr>
          <p:nvPr/>
        </p:nvCxnSpPr>
        <p:spPr>
          <a:xfrm rot="5400000">
            <a:off x="6221345" y="983658"/>
            <a:ext cx="509756" cy="2940768"/>
          </a:xfrm>
          <a:prstGeom prst="bentConnector3">
            <a:avLst>
              <a:gd name="adj1" fmla="val 50000"/>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8" name="肘形连接符 67"/>
          <p:cNvCxnSpPr>
            <a:stCxn id="14" idx="2"/>
            <a:endCxn id="10" idx="0"/>
          </p:cNvCxnSpPr>
          <p:nvPr/>
        </p:nvCxnSpPr>
        <p:spPr>
          <a:xfrm rot="5400000">
            <a:off x="4759028" y="2445975"/>
            <a:ext cx="509756" cy="16135"/>
          </a:xfrm>
          <a:prstGeom prst="bentConnector3">
            <a:avLst>
              <a:gd name="adj1" fmla="val 50000"/>
            </a:avLst>
          </a:prstGeom>
          <a:ln>
            <a:tailEnd type="arrow"/>
          </a:ln>
        </p:spPr>
        <p:style>
          <a:lnRef idx="1">
            <a:schemeClr val="accent2"/>
          </a:lnRef>
          <a:fillRef idx="0">
            <a:schemeClr val="accent2"/>
          </a:fillRef>
          <a:effectRef idx="0">
            <a:schemeClr val="accent2"/>
          </a:effectRef>
          <a:fontRef idx="minor">
            <a:schemeClr val="tx1"/>
          </a:fontRef>
        </p:style>
      </p:cxnSp>
      <p:sp>
        <p:nvSpPr>
          <p:cNvPr id="79" name="圆角矩形 78"/>
          <p:cNvSpPr/>
          <p:nvPr/>
        </p:nvSpPr>
        <p:spPr>
          <a:xfrm>
            <a:off x="10172760" y="3717032"/>
            <a:ext cx="1846398" cy="71438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400" dirty="0" smtClean="0"/>
              <a:t>运维分析</a:t>
            </a:r>
            <a:endParaRPr lang="zh-CN" altLang="en-US" sz="2400" dirty="0"/>
          </a:p>
        </p:txBody>
      </p:sp>
      <p:sp>
        <p:nvSpPr>
          <p:cNvPr id="80" name="左箭头 79"/>
          <p:cNvSpPr/>
          <p:nvPr/>
        </p:nvSpPr>
        <p:spPr>
          <a:xfrm>
            <a:off x="9729635" y="3855348"/>
            <a:ext cx="439618" cy="42862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左箭头 82"/>
          <p:cNvSpPr/>
          <p:nvPr/>
        </p:nvSpPr>
        <p:spPr>
          <a:xfrm>
            <a:off x="9729635" y="5223500"/>
            <a:ext cx="439618" cy="42862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圆角矩形 83"/>
          <p:cNvSpPr/>
          <p:nvPr/>
        </p:nvSpPr>
        <p:spPr>
          <a:xfrm>
            <a:off x="10172760" y="5079484"/>
            <a:ext cx="1846398" cy="71438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400" dirty="0" smtClean="0"/>
              <a:t>运维途径</a:t>
            </a:r>
            <a:endParaRPr lang="zh-CN" altLang="en-US" sz="2400" dirty="0"/>
          </a:p>
        </p:txBody>
      </p:sp>
      <p:cxnSp>
        <p:nvCxnSpPr>
          <p:cNvPr id="92" name="直接箭头连接符 91"/>
          <p:cNvCxnSpPr>
            <a:endCxn id="17" idx="0"/>
          </p:cNvCxnSpPr>
          <p:nvPr/>
        </p:nvCxnSpPr>
        <p:spPr>
          <a:xfrm flipH="1">
            <a:off x="2901985" y="3429000"/>
            <a:ext cx="3508"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stCxn id="10" idx="2"/>
            <a:endCxn id="20" idx="0"/>
          </p:cNvCxnSpPr>
          <p:nvPr/>
        </p:nvCxnSpPr>
        <p:spPr>
          <a:xfrm>
            <a:off x="5005839" y="3423300"/>
            <a:ext cx="30166" cy="5097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endCxn id="27" idx="0"/>
          </p:cNvCxnSpPr>
          <p:nvPr/>
        </p:nvCxnSpPr>
        <p:spPr>
          <a:xfrm flipH="1">
            <a:off x="7067370" y="3429000"/>
            <a:ext cx="3508"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标题 1"/>
          <p:cNvSpPr txBox="1"/>
          <p:nvPr/>
        </p:nvSpPr>
        <p:spPr>
          <a:xfrm>
            <a:off x="76235" y="71414"/>
            <a:ext cx="5296625" cy="492434"/>
          </a:xfrm>
          <a:prstGeom prst="rect">
            <a:avLst/>
          </a:prstGeom>
          <a:noFill/>
          <a:ln>
            <a:noFill/>
          </a:ln>
        </p:spPr>
        <p:txBody>
          <a:bodyPr wrap="none" lIns="91431" tIns="45716" rIns="91431" bIns="45716">
            <a:spAutoFit/>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分布式光伏集中运维平台</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电站运维</a:t>
            </a:r>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txBox="1"/>
          <p:nvPr/>
        </p:nvSpPr>
        <p:spPr>
          <a:xfrm>
            <a:off x="76235" y="71414"/>
            <a:ext cx="5296625" cy="492434"/>
          </a:xfrm>
          <a:prstGeom prst="rect">
            <a:avLst/>
          </a:prstGeom>
          <a:noFill/>
          <a:ln>
            <a:noFill/>
          </a:ln>
        </p:spPr>
        <p:txBody>
          <a:bodyPr wrap="none" lIns="91431" tIns="45716" rIns="91431" bIns="45716">
            <a:spAutoFit/>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分布式光伏集中运维平台</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电站运维</a:t>
            </a:r>
          </a:p>
        </p:txBody>
      </p:sp>
      <p:pic>
        <p:nvPicPr>
          <p:cNvPr id="47106" name="Picture 2"/>
          <p:cNvPicPr>
            <a:picLocks noChangeAspect="1" noChangeArrowheads="1"/>
          </p:cNvPicPr>
          <p:nvPr/>
        </p:nvPicPr>
        <p:blipFill>
          <a:blip r:embed="rId3" cstate="print"/>
          <a:srcRect/>
          <a:stretch>
            <a:fillRect/>
          </a:stretch>
        </p:blipFill>
        <p:spPr bwMode="auto">
          <a:xfrm>
            <a:off x="1703512" y="764704"/>
            <a:ext cx="8899700" cy="573596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6235" y="71414"/>
            <a:ext cx="10972800" cy="442320"/>
          </a:xfrm>
          <a:prstGeom prst="rect">
            <a:avLst/>
          </a:prstGeom>
        </p:spPr>
        <p:txBody>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a:defRPr/>
            </a:pPr>
            <a:r>
              <a:rPr lang="zh-CN" altLang="en-US" sz="2600" dirty="0" smtClean="0">
                <a:solidFill>
                  <a:srgbClr val="FF0000"/>
                </a:solidFill>
              </a:rPr>
              <a:t>分布式光伏集中运维平台</a:t>
            </a:r>
          </a:p>
        </p:txBody>
      </p:sp>
      <p:cxnSp>
        <p:nvCxnSpPr>
          <p:cNvPr id="44" name="直接连接符 43">
            <a:extLst>
              <a:ext uri="{FF2B5EF4-FFF2-40B4-BE49-F238E27FC236}">
                <a16:creationId xmlns:a16="http://schemas.microsoft.com/office/drawing/2014/main" xmlns="" id="{73E0ABD1-ED14-4479-A1B7-2D6888002064}"/>
              </a:ext>
            </a:extLst>
          </p:cNvPr>
          <p:cNvCxnSpPr>
            <a:cxnSpLocks/>
          </p:cNvCxnSpPr>
          <p:nvPr/>
        </p:nvCxnSpPr>
        <p:spPr>
          <a:xfrm>
            <a:off x="119336" y="692696"/>
            <a:ext cx="11017224" cy="0"/>
          </a:xfrm>
          <a:prstGeom prst="line">
            <a:avLst/>
          </a:prstGeom>
          <a:ln w="28575">
            <a:solidFill>
              <a:srgbClr val="0089D2"/>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479425" y="692150"/>
            <a:ext cx="11712575" cy="0"/>
          </a:xfrm>
          <a:prstGeom prst="line">
            <a:avLst/>
          </a:prstGeom>
          <a:ln w="28575">
            <a:solidFill>
              <a:srgbClr val="0089D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055688" y="692150"/>
            <a:ext cx="10080872" cy="0"/>
          </a:xfrm>
          <a:prstGeom prst="line">
            <a:avLst/>
          </a:prstGeom>
          <a:ln w="28575">
            <a:solidFill>
              <a:srgbClr val="0089D2"/>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cstate="print"/>
          <a:stretch>
            <a:fillRect/>
          </a:stretch>
        </p:blipFill>
        <p:spPr>
          <a:xfrm>
            <a:off x="317112" y="3717032"/>
            <a:ext cx="5325783" cy="2700000"/>
          </a:xfrm>
          <a:prstGeom prst="rect">
            <a:avLst/>
          </a:prstGeom>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30796" y="939727"/>
            <a:ext cx="5404401" cy="2592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矩形 8"/>
          <p:cNvSpPr/>
          <p:nvPr/>
        </p:nvSpPr>
        <p:spPr>
          <a:xfrm>
            <a:off x="8976320" y="6201356"/>
            <a:ext cx="3018775" cy="369332"/>
          </a:xfrm>
          <a:prstGeom prst="rect">
            <a:avLst/>
          </a:prstGeom>
        </p:spPr>
        <p:txBody>
          <a:bodyPr wrap="none">
            <a:spAutoFit/>
          </a:bodyPr>
          <a:lstStyle/>
          <a:p>
            <a:r>
              <a:rPr lang="en-US" altLang="zh-CN" dirty="0"/>
              <a:t> </a:t>
            </a:r>
            <a:r>
              <a:rPr lang="zh-CN" altLang="en-US" dirty="0"/>
              <a:t>光伏扶贫运维平台系统结构</a:t>
            </a:r>
            <a:endParaRPr lang="zh-CN" altLang="zh-CN" dirty="0"/>
          </a:p>
        </p:txBody>
      </p:sp>
      <p:graphicFrame>
        <p:nvGraphicFramePr>
          <p:cNvPr id="11" name="图示 10">
            <a:extLst>
              <a:ext uri="{FF2B5EF4-FFF2-40B4-BE49-F238E27FC236}">
                <a16:creationId xmlns:a16="http://schemas.microsoft.com/office/drawing/2014/main" xmlns="" id="{5471F501-690D-4606-AED8-D1445F5957C7}"/>
              </a:ext>
            </a:extLst>
          </p:cNvPr>
          <p:cNvGraphicFramePr/>
          <p:nvPr>
            <p:extLst>
              <p:ext uri="{D42A27DB-BD31-4B8C-83A1-F6EECF244321}">
                <p14:modId xmlns:p14="http://schemas.microsoft.com/office/powerpoint/2010/main" xmlns="" val="1264370830"/>
              </p:ext>
            </p:extLst>
          </p:nvPr>
        </p:nvGraphicFramePr>
        <p:xfrm>
          <a:off x="8420224" y="2855530"/>
          <a:ext cx="4343424" cy="3200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 name="矩形 11">
            <a:extLst>
              <a:ext uri="{FF2B5EF4-FFF2-40B4-BE49-F238E27FC236}">
                <a16:creationId xmlns:a16="http://schemas.microsoft.com/office/drawing/2014/main" xmlns="" id="{10B6F9E9-6614-429A-8E98-4C21F36D1CBF}"/>
              </a:ext>
            </a:extLst>
          </p:cNvPr>
          <p:cNvSpPr>
            <a:spLocks noChangeArrowheads="1"/>
          </p:cNvSpPr>
          <p:nvPr/>
        </p:nvSpPr>
        <p:spPr bwMode="auto">
          <a:xfrm>
            <a:off x="7523609" y="1553939"/>
            <a:ext cx="785812" cy="1292225"/>
          </a:xfrm>
          <a:prstGeom prst="rect">
            <a:avLst/>
          </a:prstGeom>
          <a:noFill/>
          <a:ln w="9525">
            <a:noFill/>
            <a:miter lim="800000"/>
            <a:headEnd/>
            <a:tailEnd/>
          </a:ln>
        </p:spPr>
        <p:txBody>
          <a:bodyPr>
            <a:spAutoFit/>
          </a:bodyPr>
          <a:lstStyle/>
          <a:p>
            <a:pPr>
              <a:lnSpc>
                <a:spcPct val="130000"/>
              </a:lnSpc>
            </a:pPr>
            <a:r>
              <a:rPr lang="en-US" altLang="zh-CN" sz="6000" b="1">
                <a:latin typeface="Calibri" pitchFamily="34" charset="0"/>
              </a:rPr>
              <a:t>+</a:t>
            </a:r>
            <a:endParaRPr lang="zh-CN" altLang="en-US" sz="6000" b="1">
              <a:solidFill>
                <a:srgbClr val="5F5E5C"/>
              </a:solidFill>
              <a:latin typeface="微软雅黑" pitchFamily="34" charset="-122"/>
              <a:ea typeface="微软雅黑" pitchFamily="34" charset="-122"/>
            </a:endParaRPr>
          </a:p>
        </p:txBody>
      </p:sp>
      <p:grpSp>
        <p:nvGrpSpPr>
          <p:cNvPr id="13" name="组合 10">
            <a:extLst>
              <a:ext uri="{FF2B5EF4-FFF2-40B4-BE49-F238E27FC236}">
                <a16:creationId xmlns:a16="http://schemas.microsoft.com/office/drawing/2014/main" xmlns="" id="{E72678EA-0232-4016-B6B3-A9D6D52F3521}"/>
              </a:ext>
            </a:extLst>
          </p:cNvPr>
          <p:cNvGrpSpPr>
            <a:grpSpLocks/>
          </p:cNvGrpSpPr>
          <p:nvPr/>
        </p:nvGrpSpPr>
        <p:grpSpPr bwMode="auto">
          <a:xfrm flipV="1">
            <a:off x="6395630" y="3531345"/>
            <a:ext cx="3273425" cy="254000"/>
            <a:chOff x="1130623" y="5949280"/>
            <a:chExt cx="4464496" cy="288032"/>
          </a:xfrm>
        </p:grpSpPr>
        <p:cxnSp>
          <p:nvCxnSpPr>
            <p:cNvPr id="14" name="直接连接符 13">
              <a:extLst>
                <a:ext uri="{FF2B5EF4-FFF2-40B4-BE49-F238E27FC236}">
                  <a16:creationId xmlns:a16="http://schemas.microsoft.com/office/drawing/2014/main" xmlns="" id="{C14A5D94-CEB7-4662-B8D2-334051F9F095}"/>
                </a:ext>
              </a:extLst>
            </p:cNvPr>
            <p:cNvCxnSpPr/>
            <p:nvPr/>
          </p:nvCxnSpPr>
          <p:spPr>
            <a:xfrm flipH="1">
              <a:off x="5162093" y="5949280"/>
              <a:ext cx="433026" cy="288032"/>
            </a:xfrm>
            <a:prstGeom prst="line">
              <a:avLst/>
            </a:prstGeom>
            <a:ln w="19050">
              <a:solidFill>
                <a:srgbClr val="FF85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xmlns="" id="{82386378-DA42-4AFD-94C0-96FBF44B9E40}"/>
                </a:ext>
              </a:extLst>
            </p:cNvPr>
            <p:cNvCxnSpPr/>
            <p:nvPr/>
          </p:nvCxnSpPr>
          <p:spPr>
            <a:xfrm flipH="1">
              <a:off x="1130623" y="6237312"/>
              <a:ext cx="4031470" cy="0"/>
            </a:xfrm>
            <a:prstGeom prst="line">
              <a:avLst/>
            </a:prstGeom>
            <a:ln w="19050">
              <a:solidFill>
                <a:srgbClr val="FF8500"/>
              </a:solidFill>
            </a:ln>
          </p:spPr>
          <p:style>
            <a:lnRef idx="1">
              <a:schemeClr val="accent1"/>
            </a:lnRef>
            <a:fillRef idx="0">
              <a:schemeClr val="accent1"/>
            </a:fillRef>
            <a:effectRef idx="0">
              <a:schemeClr val="accent1"/>
            </a:effectRef>
            <a:fontRef idx="minor">
              <a:schemeClr val="tx1"/>
            </a:fontRef>
          </p:style>
        </p:cxnSp>
      </p:grpSp>
      <p:sp>
        <p:nvSpPr>
          <p:cNvPr id="16" name="圆角矩形 8">
            <a:extLst>
              <a:ext uri="{FF2B5EF4-FFF2-40B4-BE49-F238E27FC236}">
                <a16:creationId xmlns:a16="http://schemas.microsoft.com/office/drawing/2014/main" xmlns="" id="{57572E98-A66C-4121-9E33-378D846FF92F}"/>
              </a:ext>
            </a:extLst>
          </p:cNvPr>
          <p:cNvSpPr/>
          <p:nvPr/>
        </p:nvSpPr>
        <p:spPr>
          <a:xfrm>
            <a:off x="5951984" y="1196752"/>
            <a:ext cx="3643312" cy="7143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r>
              <a:rPr lang="zh-CN" altLang="en-US" sz="2400" b="1" dirty="0"/>
              <a:t>智能线上分析</a:t>
            </a:r>
            <a:endParaRPr lang="zh-CN" altLang="en-US" sz="2400" dirty="0"/>
          </a:p>
        </p:txBody>
      </p:sp>
      <p:sp>
        <p:nvSpPr>
          <p:cNvPr id="17" name="圆角矩形 9">
            <a:extLst>
              <a:ext uri="{FF2B5EF4-FFF2-40B4-BE49-F238E27FC236}">
                <a16:creationId xmlns:a16="http://schemas.microsoft.com/office/drawing/2014/main" xmlns="" id="{5E6CB62E-091D-41C3-AB81-6372BFA34AA8}"/>
              </a:ext>
            </a:extLst>
          </p:cNvPr>
          <p:cNvSpPr/>
          <p:nvPr/>
        </p:nvSpPr>
        <p:spPr>
          <a:xfrm>
            <a:off x="6025743" y="2661274"/>
            <a:ext cx="3643312" cy="71437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lnSpc>
                <a:spcPct val="130000"/>
              </a:lnSpc>
              <a:spcBef>
                <a:spcPts val="0"/>
              </a:spcBef>
              <a:spcAft>
                <a:spcPts val="0"/>
              </a:spcAft>
              <a:defRPr/>
            </a:pPr>
            <a:r>
              <a:rPr lang="zh-CN" altLang="en-US" sz="2400" b="1" dirty="0"/>
              <a:t>指导线下运维</a:t>
            </a:r>
            <a:endParaRPr lang="zh-CN" altLang="en-US" sz="2400" b="1" dirty="0">
              <a:solidFill>
                <a:srgbClr val="5F5E5C"/>
              </a:solidFill>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xmlns="" id="{451BD071-AF75-4DFC-AC56-5B9F6248A18A}"/>
              </a:ext>
            </a:extLst>
          </p:cNvPr>
          <p:cNvPicPr>
            <a:picLocks noChangeAspect="1"/>
          </p:cNvPicPr>
          <p:nvPr/>
        </p:nvPicPr>
        <p:blipFill>
          <a:blip r:embed="rId10" cstate="print"/>
          <a:stretch>
            <a:fillRect/>
          </a:stretch>
        </p:blipFill>
        <p:spPr>
          <a:xfrm>
            <a:off x="6094640" y="3709985"/>
            <a:ext cx="2304762" cy="2952381"/>
          </a:xfrm>
          <a:prstGeom prst="rect">
            <a:avLst/>
          </a:prstGeom>
        </p:spPr>
      </p:pic>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txBox="1"/>
          <p:nvPr/>
        </p:nvSpPr>
        <p:spPr>
          <a:xfrm>
            <a:off x="76235" y="71414"/>
            <a:ext cx="6447581" cy="492434"/>
          </a:xfrm>
          <a:prstGeom prst="rect">
            <a:avLst/>
          </a:prstGeom>
          <a:noFill/>
          <a:ln>
            <a:noFill/>
          </a:ln>
        </p:spPr>
        <p:txBody>
          <a:bodyPr wrap="none" lIns="91431" tIns="45716" rIns="91431" bIns="45716">
            <a:spAutoFit/>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分布式光伏集中运维平台</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电站运维</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xiangxi</a:t>
            </a:r>
            <a:endPar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endParaRPr>
          </a:p>
        </p:txBody>
      </p:sp>
      <p:pic>
        <p:nvPicPr>
          <p:cNvPr id="48130" name="Picture 2"/>
          <p:cNvPicPr>
            <a:picLocks noChangeAspect="1" noChangeArrowheads="1"/>
          </p:cNvPicPr>
          <p:nvPr/>
        </p:nvPicPr>
        <p:blipFill>
          <a:blip r:embed="rId3" cstate="print"/>
          <a:srcRect/>
          <a:stretch>
            <a:fillRect/>
          </a:stretch>
        </p:blipFill>
        <p:spPr bwMode="auto">
          <a:xfrm>
            <a:off x="407367" y="908720"/>
            <a:ext cx="11481771" cy="5544616"/>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549977" y="1279302"/>
            <a:ext cx="10128738"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1800" dirty="0">
              <a:latin typeface="微软雅黑" panose="020B0503020204020204" pitchFamily="34" charset="-122"/>
              <a:ea typeface="微软雅黑" panose="020B0503020204020204" pitchFamily="34" charset="-122"/>
            </a:endParaRPr>
          </a:p>
        </p:txBody>
      </p:sp>
      <p:pic>
        <p:nvPicPr>
          <p:cNvPr id="43" name="Picture 2"/>
          <p:cNvPicPr>
            <a:picLocks noChangeAspect="1" noChangeArrowheads="1"/>
          </p:cNvPicPr>
          <p:nvPr/>
        </p:nvPicPr>
        <p:blipFill>
          <a:blip r:embed="rId2" cstate="print"/>
          <a:srcRect/>
          <a:stretch>
            <a:fillRect/>
          </a:stretch>
        </p:blipFill>
        <p:spPr bwMode="auto">
          <a:xfrm>
            <a:off x="8206168" y="1000109"/>
            <a:ext cx="3564820" cy="5214975"/>
          </a:xfrm>
          <a:prstGeom prst="rect">
            <a:avLst/>
          </a:prstGeom>
          <a:ln>
            <a:noFill/>
          </a:ln>
          <a:effectLst>
            <a:outerShdw blurRad="292100" dist="139700" dir="2700000" algn="tl" rotWithShape="0">
              <a:srgbClr val="333333">
                <a:alpha val="65000"/>
              </a:srgbClr>
            </a:outerShdw>
          </a:effectLst>
        </p:spPr>
      </p:pic>
      <p:sp>
        <p:nvSpPr>
          <p:cNvPr id="46" name="矩形 45"/>
          <p:cNvSpPr/>
          <p:nvPr/>
        </p:nvSpPr>
        <p:spPr>
          <a:xfrm>
            <a:off x="439579" y="857232"/>
            <a:ext cx="6330506" cy="1338828"/>
          </a:xfrm>
          <a:prstGeom prst="rect">
            <a:avLst/>
          </a:prstGeom>
        </p:spPr>
        <p:txBody>
          <a:bodyPr wrap="square">
            <a:spAutoFit/>
          </a:bodyPr>
          <a:lstStyle/>
          <a:p>
            <a:pPr>
              <a:lnSpc>
                <a:spcPct val="150000"/>
              </a:lnSpc>
            </a:pPr>
            <a:r>
              <a:rPr lang="zh-CN" altLang="en-US" b="1" dirty="0" smtClean="0"/>
              <a:t>         巡检登记为主动性，周期性的对电站进行日常维护，根据设备维护计划，对电站进行维护后将维护记录录入运维平台。</a:t>
            </a:r>
          </a:p>
        </p:txBody>
      </p:sp>
      <p:pic>
        <p:nvPicPr>
          <p:cNvPr id="108546" name="Picture 2"/>
          <p:cNvPicPr>
            <a:picLocks noChangeAspect="1" noChangeArrowheads="1"/>
          </p:cNvPicPr>
          <p:nvPr/>
        </p:nvPicPr>
        <p:blipFill>
          <a:blip r:embed="rId3" cstate="print"/>
          <a:srcRect/>
          <a:stretch>
            <a:fillRect/>
          </a:stretch>
        </p:blipFill>
        <p:spPr bwMode="auto">
          <a:xfrm>
            <a:off x="263352" y="2492896"/>
            <a:ext cx="7519526" cy="3000396"/>
          </a:xfrm>
          <a:prstGeom prst="rect">
            <a:avLst/>
          </a:prstGeom>
          <a:ln>
            <a:noFill/>
          </a:ln>
          <a:effectLst>
            <a:outerShdw blurRad="292100" dist="139700" dir="2700000" algn="tl" rotWithShape="0">
              <a:srgbClr val="333333">
                <a:alpha val="65000"/>
              </a:srgbClr>
            </a:outerShdw>
          </a:effectLst>
        </p:spPr>
      </p:pic>
      <p:sp>
        <p:nvSpPr>
          <p:cNvPr id="7" name="标题 1"/>
          <p:cNvSpPr txBox="1"/>
          <p:nvPr/>
        </p:nvSpPr>
        <p:spPr>
          <a:xfrm>
            <a:off x="76235" y="71414"/>
            <a:ext cx="5296625" cy="492434"/>
          </a:xfrm>
          <a:prstGeom prst="rect">
            <a:avLst/>
          </a:prstGeom>
          <a:noFill/>
          <a:ln>
            <a:noFill/>
          </a:ln>
        </p:spPr>
        <p:txBody>
          <a:bodyPr wrap="none" lIns="91431" tIns="45716" rIns="91431" bIns="45716">
            <a:spAutoFit/>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分布式光伏集中运维平台</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电站运维</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additive="base">
                                        <p:cTn id="12" dur="500" fill="hold"/>
                                        <p:tgtEl>
                                          <p:spTgt spid="43"/>
                                        </p:tgtEl>
                                        <p:attrNameLst>
                                          <p:attrName>ppt_x</p:attrName>
                                        </p:attrNameLst>
                                      </p:cBhvr>
                                      <p:tavLst>
                                        <p:tav tm="0">
                                          <p:val>
                                            <p:strVal val="#ppt_x"/>
                                          </p:val>
                                        </p:tav>
                                        <p:tav tm="100000">
                                          <p:val>
                                            <p:strVal val="#ppt_x"/>
                                          </p:val>
                                        </p:tav>
                                      </p:tavLst>
                                    </p:anim>
                                    <p:anim calcmode="lin" valueType="num">
                                      <p:cBhvr additive="base">
                                        <p:cTn id="1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549977" y="1279302"/>
            <a:ext cx="10128738"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1800" dirty="0">
              <a:latin typeface="微软雅黑" panose="020B0503020204020204" pitchFamily="34" charset="-122"/>
              <a:ea typeface="微软雅黑" panose="020B0503020204020204" pitchFamily="34" charset="-122"/>
            </a:endParaRPr>
          </a:p>
        </p:txBody>
      </p:sp>
      <p:sp>
        <p:nvSpPr>
          <p:cNvPr id="46" name="矩形 45"/>
          <p:cNvSpPr/>
          <p:nvPr/>
        </p:nvSpPr>
        <p:spPr>
          <a:xfrm>
            <a:off x="439579" y="857232"/>
            <a:ext cx="6330506" cy="1338828"/>
          </a:xfrm>
          <a:prstGeom prst="rect">
            <a:avLst/>
          </a:prstGeom>
        </p:spPr>
        <p:txBody>
          <a:bodyPr wrap="square">
            <a:spAutoFit/>
          </a:bodyPr>
          <a:lstStyle/>
          <a:p>
            <a:pPr>
              <a:lnSpc>
                <a:spcPct val="150000"/>
              </a:lnSpc>
            </a:pPr>
            <a:r>
              <a:rPr lang="zh-CN" altLang="en-US" b="1" dirty="0" smtClean="0"/>
              <a:t>当现场设备发生告警时，系统会根据配置策略自动将电站告警信息发送到负责运维的手机端。运维人员根据告警消息的提醒进行现场问题处理。</a:t>
            </a:r>
          </a:p>
        </p:txBody>
      </p:sp>
      <p:pic>
        <p:nvPicPr>
          <p:cNvPr id="10" name="Picture 3"/>
          <p:cNvPicPr>
            <a:picLocks noChangeAspect="1" noChangeArrowheads="1"/>
          </p:cNvPicPr>
          <p:nvPr/>
        </p:nvPicPr>
        <p:blipFill>
          <a:blip r:embed="rId2" cstate="print"/>
          <a:srcRect/>
          <a:stretch>
            <a:fillRect/>
          </a:stretch>
        </p:blipFill>
        <p:spPr bwMode="auto">
          <a:xfrm>
            <a:off x="7385552" y="857232"/>
            <a:ext cx="3634162" cy="5429288"/>
          </a:xfrm>
          <a:prstGeom prst="rect">
            <a:avLst/>
          </a:prstGeom>
          <a:ln>
            <a:noFill/>
          </a:ln>
          <a:effectLst>
            <a:outerShdw blurRad="292100" dist="139700" dir="2700000" algn="tl" rotWithShape="0">
              <a:srgbClr val="333333">
                <a:alpha val="65000"/>
              </a:srgbClr>
            </a:outerShdw>
          </a:effectLst>
        </p:spPr>
      </p:pic>
      <p:pic>
        <p:nvPicPr>
          <p:cNvPr id="11" name="Picture 3"/>
          <p:cNvPicPr>
            <a:picLocks noChangeAspect="1" noChangeArrowheads="1"/>
          </p:cNvPicPr>
          <p:nvPr/>
        </p:nvPicPr>
        <p:blipFill>
          <a:blip r:embed="rId3" cstate="print"/>
          <a:srcRect/>
          <a:stretch>
            <a:fillRect/>
          </a:stretch>
        </p:blipFill>
        <p:spPr bwMode="auto">
          <a:xfrm>
            <a:off x="351656" y="2285992"/>
            <a:ext cx="10709890" cy="4000528"/>
          </a:xfrm>
          <a:prstGeom prst="rect">
            <a:avLst/>
          </a:prstGeom>
          <a:noFill/>
          <a:ln w="9525">
            <a:noFill/>
            <a:miter lim="800000"/>
            <a:headEnd/>
            <a:tailEnd/>
          </a:ln>
          <a:effectLst/>
        </p:spPr>
      </p:pic>
      <p:sp>
        <p:nvSpPr>
          <p:cNvPr id="7" name="标题 1"/>
          <p:cNvSpPr txBox="1"/>
          <p:nvPr/>
        </p:nvSpPr>
        <p:spPr>
          <a:xfrm>
            <a:off x="76235" y="71414"/>
            <a:ext cx="5296625" cy="492434"/>
          </a:xfrm>
          <a:prstGeom prst="rect">
            <a:avLst/>
          </a:prstGeom>
          <a:noFill/>
          <a:ln>
            <a:noFill/>
          </a:ln>
        </p:spPr>
        <p:txBody>
          <a:bodyPr wrap="none" lIns="91431" tIns="45716" rIns="91431" bIns="45716">
            <a:spAutoFit/>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分布式光伏集中运维平台</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电站运维</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549977" y="1279302"/>
            <a:ext cx="10128738"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1800" dirty="0">
              <a:latin typeface="微软雅黑" panose="020B0503020204020204" pitchFamily="34" charset="-122"/>
              <a:ea typeface="微软雅黑" panose="020B0503020204020204" pitchFamily="34" charset="-122"/>
            </a:endParaRPr>
          </a:p>
        </p:txBody>
      </p:sp>
      <p:pic>
        <p:nvPicPr>
          <p:cNvPr id="111618" name="Picture 2"/>
          <p:cNvPicPr>
            <a:picLocks noChangeAspect="1" noChangeArrowheads="1"/>
          </p:cNvPicPr>
          <p:nvPr/>
        </p:nvPicPr>
        <p:blipFill>
          <a:blip r:embed="rId2" cstate="print"/>
          <a:srcRect/>
          <a:stretch>
            <a:fillRect/>
          </a:stretch>
        </p:blipFill>
        <p:spPr bwMode="auto">
          <a:xfrm>
            <a:off x="650593" y="1279825"/>
            <a:ext cx="10726690" cy="4108157"/>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692796" y="5572773"/>
            <a:ext cx="10550843" cy="507831"/>
          </a:xfrm>
          <a:prstGeom prst="rect">
            <a:avLst/>
          </a:prstGeom>
        </p:spPr>
        <p:txBody>
          <a:bodyPr wrap="square">
            <a:spAutoFit/>
          </a:bodyPr>
          <a:lstStyle/>
          <a:p>
            <a:pPr>
              <a:lnSpc>
                <a:spcPct val="150000"/>
              </a:lnSpc>
            </a:pPr>
            <a:r>
              <a:rPr lang="zh-CN" altLang="en-US" b="1" dirty="0" smtClean="0"/>
              <a:t>任务管理实现记录该电站下的所有任务记录信息，可进行多条件查询，及查看详情的任务 信息。</a:t>
            </a:r>
          </a:p>
        </p:txBody>
      </p:sp>
      <p:sp>
        <p:nvSpPr>
          <p:cNvPr id="6" name="标题 1"/>
          <p:cNvSpPr txBox="1"/>
          <p:nvPr/>
        </p:nvSpPr>
        <p:spPr>
          <a:xfrm>
            <a:off x="76235" y="71414"/>
            <a:ext cx="5296625" cy="492434"/>
          </a:xfrm>
          <a:prstGeom prst="rect">
            <a:avLst/>
          </a:prstGeom>
          <a:noFill/>
          <a:ln>
            <a:noFill/>
          </a:ln>
        </p:spPr>
        <p:txBody>
          <a:bodyPr wrap="none" lIns="91431" tIns="45716" rIns="91431" bIns="45716">
            <a:spAutoFit/>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分布式光伏集中运维平台</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电站运维</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549977" y="1279302"/>
            <a:ext cx="10128738"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732655" y="1039793"/>
            <a:ext cx="10550843" cy="923330"/>
          </a:xfrm>
          <a:prstGeom prst="rect">
            <a:avLst/>
          </a:prstGeom>
        </p:spPr>
        <p:txBody>
          <a:bodyPr wrap="square">
            <a:spAutoFit/>
          </a:bodyPr>
          <a:lstStyle/>
          <a:p>
            <a:pPr>
              <a:lnSpc>
                <a:spcPct val="150000"/>
              </a:lnSpc>
            </a:pPr>
            <a:r>
              <a:rPr lang="zh-CN" altLang="en-US" b="1" dirty="0" smtClean="0"/>
              <a:t>告警跟踪、类型分类、统计展示、为后期智能分析提供依据。</a:t>
            </a:r>
            <a:endParaRPr lang="zh-CN" altLang="en-US" dirty="0" smtClean="0"/>
          </a:p>
          <a:p>
            <a:pPr>
              <a:lnSpc>
                <a:spcPct val="150000"/>
              </a:lnSpc>
            </a:pPr>
            <a:endParaRPr lang="zh-CN" altLang="en-US" b="1" dirty="0" smtClean="0"/>
          </a:p>
        </p:txBody>
      </p:sp>
      <p:pic>
        <p:nvPicPr>
          <p:cNvPr id="33795" name="Picture 3"/>
          <p:cNvPicPr>
            <a:picLocks noChangeAspect="1" noChangeArrowheads="1"/>
          </p:cNvPicPr>
          <p:nvPr/>
        </p:nvPicPr>
        <p:blipFill>
          <a:blip r:embed="rId3" cstate="print"/>
          <a:srcRect/>
          <a:stretch>
            <a:fillRect/>
          </a:stretch>
        </p:blipFill>
        <p:spPr bwMode="auto">
          <a:xfrm>
            <a:off x="315084" y="1785926"/>
            <a:ext cx="11671803" cy="4643470"/>
          </a:xfrm>
          <a:prstGeom prst="rect">
            <a:avLst/>
          </a:prstGeom>
          <a:ln>
            <a:noFill/>
          </a:ln>
          <a:effectLst>
            <a:outerShdw blurRad="292100" dist="139700" dir="2700000" algn="tl" rotWithShape="0">
              <a:srgbClr val="333333">
                <a:alpha val="65000"/>
              </a:srgbClr>
            </a:outerShdw>
          </a:effectLst>
        </p:spPr>
      </p:pic>
      <p:sp>
        <p:nvSpPr>
          <p:cNvPr id="6" name="标题 1"/>
          <p:cNvSpPr txBox="1"/>
          <p:nvPr/>
        </p:nvSpPr>
        <p:spPr>
          <a:xfrm>
            <a:off x="76235" y="71414"/>
            <a:ext cx="5296625" cy="492434"/>
          </a:xfrm>
          <a:prstGeom prst="rect">
            <a:avLst/>
          </a:prstGeom>
          <a:noFill/>
          <a:ln>
            <a:noFill/>
          </a:ln>
        </p:spPr>
        <p:txBody>
          <a:bodyPr wrap="none" lIns="91431" tIns="45716" rIns="91431" bIns="45716">
            <a:spAutoFit/>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分布式光伏集中运维平台</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电站运维</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549977" y="1279302"/>
            <a:ext cx="10128738"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732655" y="928670"/>
            <a:ext cx="10550843" cy="507831"/>
          </a:xfrm>
          <a:prstGeom prst="rect">
            <a:avLst/>
          </a:prstGeom>
        </p:spPr>
        <p:txBody>
          <a:bodyPr wrap="square">
            <a:spAutoFit/>
          </a:bodyPr>
          <a:lstStyle/>
          <a:p>
            <a:pPr>
              <a:lnSpc>
                <a:spcPct val="150000"/>
              </a:lnSpc>
            </a:pPr>
            <a:r>
              <a:rPr lang="zh-CN" altLang="en-US" b="1" dirty="0" smtClean="0"/>
              <a:t>微信群运维：建立运维中心、现场运维、电站业主沟通途径，及时联系与交流。</a:t>
            </a:r>
          </a:p>
        </p:txBody>
      </p:sp>
      <p:pic>
        <p:nvPicPr>
          <p:cNvPr id="31746" name="Picture 2"/>
          <p:cNvPicPr>
            <a:picLocks noChangeAspect="1" noChangeArrowheads="1"/>
          </p:cNvPicPr>
          <p:nvPr/>
        </p:nvPicPr>
        <p:blipFill>
          <a:blip r:embed="rId3" cstate="print"/>
          <a:srcRect/>
          <a:stretch>
            <a:fillRect/>
          </a:stretch>
        </p:blipFill>
        <p:spPr bwMode="auto">
          <a:xfrm>
            <a:off x="732655" y="1571612"/>
            <a:ext cx="3444582" cy="5000660"/>
          </a:xfrm>
          <a:prstGeom prst="rect">
            <a:avLst/>
          </a:prstGeom>
          <a:ln>
            <a:noFill/>
          </a:ln>
          <a:effectLst>
            <a:outerShdw blurRad="292100" dist="139700" dir="2700000" algn="tl" rotWithShape="0">
              <a:srgbClr val="333333">
                <a:alpha val="65000"/>
              </a:srgbClr>
            </a:outerShdw>
          </a:effectLst>
        </p:spPr>
      </p:pic>
      <p:pic>
        <p:nvPicPr>
          <p:cNvPr id="31747" name="Picture 3"/>
          <p:cNvPicPr>
            <a:picLocks noChangeAspect="1" noChangeArrowheads="1"/>
          </p:cNvPicPr>
          <p:nvPr/>
        </p:nvPicPr>
        <p:blipFill>
          <a:blip r:embed="rId4" cstate="print"/>
          <a:srcRect/>
          <a:stretch>
            <a:fillRect/>
          </a:stretch>
        </p:blipFill>
        <p:spPr bwMode="auto">
          <a:xfrm>
            <a:off x="4337526" y="1571612"/>
            <a:ext cx="3467294" cy="5000659"/>
          </a:xfrm>
          <a:prstGeom prst="rect">
            <a:avLst/>
          </a:prstGeom>
          <a:ln>
            <a:noFill/>
          </a:ln>
          <a:effectLst>
            <a:outerShdw blurRad="292100" dist="139700" dir="2700000" algn="tl" rotWithShape="0">
              <a:srgbClr val="333333">
                <a:alpha val="65000"/>
              </a:srgbClr>
            </a:outerShdw>
          </a:effectLst>
        </p:spPr>
      </p:pic>
      <p:pic>
        <p:nvPicPr>
          <p:cNvPr id="31748" name="Picture 4"/>
          <p:cNvPicPr>
            <a:picLocks noChangeAspect="1" noChangeArrowheads="1"/>
          </p:cNvPicPr>
          <p:nvPr/>
        </p:nvPicPr>
        <p:blipFill>
          <a:blip r:embed="rId5" cstate="print"/>
          <a:srcRect/>
          <a:stretch>
            <a:fillRect/>
          </a:stretch>
        </p:blipFill>
        <p:spPr bwMode="auto">
          <a:xfrm>
            <a:off x="7942398" y="1571612"/>
            <a:ext cx="3447281" cy="5000660"/>
          </a:xfrm>
          <a:prstGeom prst="rect">
            <a:avLst/>
          </a:prstGeom>
          <a:ln>
            <a:noFill/>
          </a:ln>
          <a:effectLst>
            <a:outerShdw blurRad="292100" dist="139700" dir="2700000" algn="tl" rotWithShape="0">
              <a:srgbClr val="333333">
                <a:alpha val="65000"/>
              </a:srgbClr>
            </a:outerShdw>
          </a:effectLst>
        </p:spPr>
      </p:pic>
      <p:sp>
        <p:nvSpPr>
          <p:cNvPr id="9" name="标题 1"/>
          <p:cNvSpPr txBox="1"/>
          <p:nvPr/>
        </p:nvSpPr>
        <p:spPr>
          <a:xfrm>
            <a:off x="76235" y="71414"/>
            <a:ext cx="5296625" cy="492434"/>
          </a:xfrm>
          <a:prstGeom prst="rect">
            <a:avLst/>
          </a:prstGeom>
          <a:noFill/>
          <a:ln>
            <a:noFill/>
          </a:ln>
        </p:spPr>
        <p:txBody>
          <a:bodyPr wrap="none" lIns="91431" tIns="45716" rIns="91431" bIns="45716">
            <a:spAutoFit/>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分布式光伏集中运维平台</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电站运维</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549977" y="1279302"/>
            <a:ext cx="10128738"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1800" dirty="0">
              <a:latin typeface="微软雅黑" panose="020B0503020204020204" pitchFamily="34" charset="-122"/>
              <a:ea typeface="微软雅黑" panose="020B0503020204020204" pitchFamily="34" charset="-122"/>
            </a:endParaRPr>
          </a:p>
        </p:txBody>
      </p:sp>
      <p:sp>
        <p:nvSpPr>
          <p:cNvPr id="6" name="TextBox 5"/>
          <p:cNvSpPr txBox="1"/>
          <p:nvPr/>
        </p:nvSpPr>
        <p:spPr>
          <a:xfrm>
            <a:off x="468884" y="1357298"/>
            <a:ext cx="11430080" cy="2862322"/>
          </a:xfrm>
          <a:prstGeom prst="rect">
            <a:avLst/>
          </a:prstGeom>
          <a:noFill/>
        </p:spPr>
        <p:txBody>
          <a:bodyPr wrap="square" rtlCol="0">
            <a:spAutoFit/>
          </a:bodyPr>
          <a:lstStyle/>
          <a:p>
            <a:pPr>
              <a:lnSpc>
                <a:spcPct val="150000"/>
              </a:lnSpc>
            </a:pPr>
            <a:r>
              <a:rPr lang="zh-CN" altLang="en-US" sz="2400" dirty="0" smtClean="0">
                <a:latin typeface="+mn-ea"/>
              </a:rPr>
              <a:t>智能分析背景：</a:t>
            </a:r>
            <a:endParaRPr lang="en-US" altLang="zh-CN" sz="2400" dirty="0" smtClean="0">
              <a:latin typeface="+mn-ea"/>
            </a:endParaRPr>
          </a:p>
          <a:p>
            <a:pPr>
              <a:lnSpc>
                <a:spcPct val="150000"/>
              </a:lnSpc>
            </a:pPr>
            <a:r>
              <a:rPr lang="en-US" altLang="zh-CN" sz="2400" dirty="0" smtClean="0">
                <a:latin typeface="+mn-ea"/>
              </a:rPr>
              <a:t>    </a:t>
            </a:r>
            <a:r>
              <a:rPr lang="zh-CN" altLang="en-US" sz="2400" dirty="0" smtClean="0">
                <a:latin typeface="+mn-ea"/>
              </a:rPr>
              <a:t>光伏电站运行状况受环境及运维水平影响较大。同时，扶贫电站分布分散，各村指派的电站运维人员运维水平和积极性参差不齐，完全依赖现场运维难以确保扶贫效果。故需借助智能分析实现精准运维，帮助现场人员提高运维效率，降低现场运维难度。</a:t>
            </a:r>
            <a:endParaRPr lang="zh-CN" altLang="en-US" sz="2400" dirty="0">
              <a:latin typeface="+mn-ea"/>
            </a:endParaRPr>
          </a:p>
        </p:txBody>
      </p:sp>
      <p:pic>
        <p:nvPicPr>
          <p:cNvPr id="7" name="Picture 2"/>
          <p:cNvPicPr>
            <a:picLocks noChangeAspect="1" noChangeArrowheads="1"/>
          </p:cNvPicPr>
          <p:nvPr/>
        </p:nvPicPr>
        <p:blipFill>
          <a:blip r:embed="rId3" cstate="print"/>
          <a:srcRect/>
          <a:stretch>
            <a:fillRect/>
          </a:stretch>
        </p:blipFill>
        <p:spPr bwMode="auto">
          <a:xfrm>
            <a:off x="328266" y="4357694"/>
            <a:ext cx="2866252" cy="1680712"/>
          </a:xfrm>
          <a:prstGeom prst="rect">
            <a:avLst/>
          </a:prstGeom>
          <a:noFill/>
          <a:ln w="9525">
            <a:noFill/>
            <a:miter lim="800000"/>
            <a:headEnd/>
            <a:tailEnd/>
          </a:ln>
          <a:effectLst/>
        </p:spPr>
      </p:pic>
      <p:pic>
        <p:nvPicPr>
          <p:cNvPr id="9" name="Picture 4"/>
          <p:cNvPicPr>
            <a:picLocks noChangeAspect="1" noChangeArrowheads="1"/>
          </p:cNvPicPr>
          <p:nvPr/>
        </p:nvPicPr>
        <p:blipFill>
          <a:blip r:embed="rId4" cstate="print"/>
          <a:srcRect/>
          <a:stretch>
            <a:fillRect/>
          </a:stretch>
        </p:blipFill>
        <p:spPr bwMode="auto">
          <a:xfrm>
            <a:off x="7444121" y="4429133"/>
            <a:ext cx="4542767" cy="1747299"/>
          </a:xfrm>
          <a:prstGeom prst="rect">
            <a:avLst/>
          </a:prstGeom>
          <a:noFill/>
          <a:ln w="9525">
            <a:noFill/>
            <a:miter lim="800000"/>
            <a:headEnd/>
            <a:tailEnd/>
          </a:ln>
          <a:effectLst/>
        </p:spPr>
      </p:pic>
      <p:pic>
        <p:nvPicPr>
          <p:cNvPr id="10" name="Picture 5" descr="C:\Users\dell\Desktop\图片1.png"/>
          <p:cNvPicPr>
            <a:picLocks noChangeAspect="1" noChangeArrowheads="1"/>
          </p:cNvPicPr>
          <p:nvPr/>
        </p:nvPicPr>
        <p:blipFill>
          <a:blip r:embed="rId5" cstate="print"/>
          <a:srcRect/>
          <a:stretch>
            <a:fillRect/>
          </a:stretch>
        </p:blipFill>
        <p:spPr bwMode="auto">
          <a:xfrm>
            <a:off x="3634137" y="4429132"/>
            <a:ext cx="3798277" cy="1638300"/>
          </a:xfrm>
          <a:prstGeom prst="rect">
            <a:avLst/>
          </a:prstGeom>
          <a:noFill/>
        </p:spPr>
      </p:pic>
      <p:sp>
        <p:nvSpPr>
          <p:cNvPr id="8" name="标题 1"/>
          <p:cNvSpPr txBox="1"/>
          <p:nvPr/>
        </p:nvSpPr>
        <p:spPr>
          <a:xfrm>
            <a:off x="76235" y="71414"/>
            <a:ext cx="5296625" cy="492434"/>
          </a:xfrm>
          <a:prstGeom prst="rect">
            <a:avLst/>
          </a:prstGeom>
          <a:noFill/>
          <a:ln>
            <a:noFill/>
          </a:ln>
        </p:spPr>
        <p:txBody>
          <a:bodyPr wrap="none" lIns="91431" tIns="45716" rIns="91431" bIns="45716">
            <a:spAutoFit/>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分布式光伏集中运维平台</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智能分析</a:t>
            </a:r>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p:cNvSpPr txBox="1"/>
          <p:nvPr/>
        </p:nvSpPr>
        <p:spPr>
          <a:xfrm>
            <a:off x="76235" y="71414"/>
            <a:ext cx="5296625" cy="492434"/>
          </a:xfrm>
          <a:prstGeom prst="rect">
            <a:avLst/>
          </a:prstGeom>
          <a:noFill/>
          <a:ln>
            <a:noFill/>
          </a:ln>
        </p:spPr>
        <p:txBody>
          <a:bodyPr wrap="none" lIns="91431" tIns="45716" rIns="91431" bIns="45716">
            <a:spAutoFit/>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分布式光伏集中运维平台</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智能分析</a:t>
            </a:r>
          </a:p>
        </p:txBody>
      </p:sp>
      <p:pic>
        <p:nvPicPr>
          <p:cNvPr id="45058" name="Picture 2"/>
          <p:cNvPicPr>
            <a:picLocks noChangeAspect="1" noChangeArrowheads="1"/>
          </p:cNvPicPr>
          <p:nvPr/>
        </p:nvPicPr>
        <p:blipFill>
          <a:blip r:embed="rId3" cstate="print"/>
          <a:srcRect/>
          <a:stretch>
            <a:fillRect/>
          </a:stretch>
        </p:blipFill>
        <p:spPr bwMode="auto">
          <a:xfrm>
            <a:off x="839416" y="764704"/>
            <a:ext cx="10987211" cy="5813746"/>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左大括号 7"/>
          <p:cNvSpPr/>
          <p:nvPr/>
        </p:nvSpPr>
        <p:spPr>
          <a:xfrm>
            <a:off x="1172274" y="1071546"/>
            <a:ext cx="879236" cy="53578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TextBox 10"/>
          <p:cNvSpPr txBox="1"/>
          <p:nvPr/>
        </p:nvSpPr>
        <p:spPr>
          <a:xfrm>
            <a:off x="508807" y="2928934"/>
            <a:ext cx="553998" cy="1872208"/>
          </a:xfrm>
          <a:prstGeom prst="rect">
            <a:avLst/>
          </a:prstGeom>
          <a:noFill/>
        </p:spPr>
        <p:txBody>
          <a:bodyPr vert="eaVert" wrap="square" rtlCol="0">
            <a:spAutoFit/>
          </a:bodyPr>
          <a:lstStyle/>
          <a:p>
            <a:r>
              <a:rPr lang="zh-CN" altLang="en-US" sz="2400" b="1" dirty="0" smtClean="0">
                <a:solidFill>
                  <a:srgbClr val="007635"/>
                </a:solidFill>
                <a:latin typeface="楷体_GB2312" pitchFamily="49" charset="-122"/>
                <a:ea typeface="楷体_GB2312" pitchFamily="49" charset="-122"/>
              </a:rPr>
              <a:t>智能分析</a:t>
            </a:r>
            <a:endParaRPr lang="zh-CN" altLang="en-US" sz="2400" b="1" dirty="0">
              <a:solidFill>
                <a:srgbClr val="007635"/>
              </a:solidFill>
              <a:latin typeface="楷体_GB2312" pitchFamily="49" charset="-122"/>
              <a:ea typeface="楷体_GB2312" pitchFamily="49" charset="-122"/>
            </a:endParaRPr>
          </a:p>
        </p:txBody>
      </p:sp>
      <p:sp>
        <p:nvSpPr>
          <p:cNvPr id="12" name="TextBox 11"/>
          <p:cNvSpPr txBox="1"/>
          <p:nvPr/>
        </p:nvSpPr>
        <p:spPr>
          <a:xfrm>
            <a:off x="2051511" y="5072075"/>
            <a:ext cx="1920213" cy="461665"/>
          </a:xfrm>
          <a:prstGeom prst="rect">
            <a:avLst/>
          </a:prstGeom>
          <a:noFill/>
        </p:spPr>
        <p:txBody>
          <a:bodyPr wrap="square" rtlCol="0">
            <a:spAutoFit/>
          </a:bodyPr>
          <a:lstStyle/>
          <a:p>
            <a:r>
              <a:rPr lang="zh-CN" altLang="en-US" sz="2400" dirty="0" smtClean="0">
                <a:solidFill>
                  <a:srgbClr val="007635"/>
                </a:solidFill>
                <a:latin typeface="楷体_GB2312" pitchFamily="49" charset="-122"/>
                <a:ea typeface="楷体_GB2312" pitchFamily="49" charset="-122"/>
              </a:rPr>
              <a:t>发电预测</a:t>
            </a:r>
            <a:endParaRPr lang="zh-CN" altLang="en-US" sz="2400" dirty="0">
              <a:solidFill>
                <a:srgbClr val="007635"/>
              </a:solidFill>
              <a:latin typeface="楷体_GB2312" pitchFamily="49" charset="-122"/>
              <a:ea typeface="楷体_GB2312" pitchFamily="49" charset="-122"/>
            </a:endParaRPr>
          </a:p>
        </p:txBody>
      </p:sp>
      <p:sp>
        <p:nvSpPr>
          <p:cNvPr id="13" name="TextBox 12"/>
          <p:cNvSpPr txBox="1"/>
          <p:nvPr/>
        </p:nvSpPr>
        <p:spPr>
          <a:xfrm>
            <a:off x="2018935" y="6000769"/>
            <a:ext cx="1920213" cy="461665"/>
          </a:xfrm>
          <a:prstGeom prst="rect">
            <a:avLst/>
          </a:prstGeom>
          <a:noFill/>
        </p:spPr>
        <p:txBody>
          <a:bodyPr wrap="square" rtlCol="0">
            <a:spAutoFit/>
          </a:bodyPr>
          <a:lstStyle/>
          <a:p>
            <a:r>
              <a:rPr lang="zh-CN" altLang="en-US" sz="2400" dirty="0" smtClean="0">
                <a:solidFill>
                  <a:srgbClr val="007635"/>
                </a:solidFill>
                <a:latin typeface="楷体_GB2312" pitchFamily="49" charset="-122"/>
                <a:ea typeface="楷体_GB2312" pitchFamily="49" charset="-122"/>
              </a:rPr>
              <a:t>故障预警</a:t>
            </a:r>
            <a:endParaRPr lang="zh-CN" altLang="en-US" sz="2400" dirty="0">
              <a:solidFill>
                <a:srgbClr val="007635"/>
              </a:solidFill>
              <a:latin typeface="楷体_GB2312" pitchFamily="49" charset="-122"/>
              <a:ea typeface="楷体_GB2312" pitchFamily="49" charset="-122"/>
            </a:endParaRPr>
          </a:p>
        </p:txBody>
      </p:sp>
      <p:sp>
        <p:nvSpPr>
          <p:cNvPr id="14" name="TextBox 13"/>
          <p:cNvSpPr txBox="1"/>
          <p:nvPr/>
        </p:nvSpPr>
        <p:spPr>
          <a:xfrm>
            <a:off x="1963587" y="1857365"/>
            <a:ext cx="1920213" cy="461665"/>
          </a:xfrm>
          <a:prstGeom prst="rect">
            <a:avLst/>
          </a:prstGeom>
          <a:noFill/>
        </p:spPr>
        <p:txBody>
          <a:bodyPr wrap="square" rtlCol="0">
            <a:spAutoFit/>
          </a:bodyPr>
          <a:lstStyle/>
          <a:p>
            <a:r>
              <a:rPr lang="zh-CN" altLang="en-US" sz="2400" dirty="0" smtClean="0">
                <a:solidFill>
                  <a:srgbClr val="007635"/>
                </a:solidFill>
                <a:latin typeface="楷体_GB2312" pitchFamily="49" charset="-122"/>
                <a:ea typeface="楷体_GB2312" pitchFamily="49" charset="-122"/>
              </a:rPr>
              <a:t>故障诊断</a:t>
            </a:r>
            <a:endParaRPr lang="zh-CN" altLang="en-US" sz="2400" dirty="0">
              <a:solidFill>
                <a:srgbClr val="007635"/>
              </a:solidFill>
              <a:latin typeface="楷体_GB2312" pitchFamily="49" charset="-122"/>
              <a:ea typeface="楷体_GB2312" pitchFamily="49" charset="-122"/>
            </a:endParaRPr>
          </a:p>
        </p:txBody>
      </p:sp>
      <p:sp>
        <p:nvSpPr>
          <p:cNvPr id="15" name="左大括号 14"/>
          <p:cNvSpPr/>
          <p:nvPr/>
        </p:nvSpPr>
        <p:spPr>
          <a:xfrm>
            <a:off x="3809984" y="1285860"/>
            <a:ext cx="439618" cy="3714776"/>
          </a:xfrm>
          <a:prstGeom prst="leftBrace">
            <a:avLst>
              <a:gd name="adj1" fmla="val 8333"/>
              <a:gd name="adj2" fmla="val 2385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TextBox 15"/>
          <p:cNvSpPr txBox="1"/>
          <p:nvPr/>
        </p:nvSpPr>
        <p:spPr>
          <a:xfrm>
            <a:off x="4161679" y="1428736"/>
            <a:ext cx="1920213" cy="830997"/>
          </a:xfrm>
          <a:prstGeom prst="rect">
            <a:avLst/>
          </a:prstGeom>
          <a:noFill/>
        </p:spPr>
        <p:txBody>
          <a:bodyPr wrap="square" rtlCol="0">
            <a:spAutoFit/>
          </a:bodyPr>
          <a:lstStyle/>
          <a:p>
            <a:r>
              <a:rPr lang="zh-CN" altLang="en-US" sz="2400" dirty="0" smtClean="0">
                <a:solidFill>
                  <a:srgbClr val="007635"/>
                </a:solidFill>
                <a:latin typeface="楷体_GB2312" pitchFamily="49" charset="-122"/>
                <a:ea typeface="楷体_GB2312" pitchFamily="49" charset="-122"/>
              </a:rPr>
              <a:t>光照强度等效降低</a:t>
            </a:r>
            <a:endParaRPr lang="zh-CN" altLang="en-US" sz="2400" dirty="0">
              <a:solidFill>
                <a:srgbClr val="007635"/>
              </a:solidFill>
              <a:latin typeface="楷体_GB2312" pitchFamily="49" charset="-122"/>
              <a:ea typeface="楷体_GB2312" pitchFamily="49" charset="-122"/>
            </a:endParaRPr>
          </a:p>
        </p:txBody>
      </p:sp>
      <p:sp>
        <p:nvSpPr>
          <p:cNvPr id="17" name="左大括号 16"/>
          <p:cNvSpPr/>
          <p:nvPr/>
        </p:nvSpPr>
        <p:spPr>
          <a:xfrm>
            <a:off x="5952661" y="1142984"/>
            <a:ext cx="582958" cy="2132856"/>
          </a:xfrm>
          <a:prstGeom prst="leftBrace">
            <a:avLst>
              <a:gd name="adj1" fmla="val 8333"/>
              <a:gd name="adj2" fmla="val 2348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TextBox 17"/>
          <p:cNvSpPr txBox="1"/>
          <p:nvPr/>
        </p:nvSpPr>
        <p:spPr>
          <a:xfrm>
            <a:off x="6432715" y="857233"/>
            <a:ext cx="4892174" cy="2585323"/>
          </a:xfrm>
          <a:prstGeom prst="rect">
            <a:avLst/>
          </a:prstGeom>
          <a:noFill/>
        </p:spPr>
        <p:txBody>
          <a:bodyPr wrap="square" rtlCol="0">
            <a:spAutoFit/>
          </a:bodyPr>
          <a:lstStyle/>
          <a:p>
            <a:pPr>
              <a:lnSpc>
                <a:spcPct val="135000"/>
              </a:lnSpc>
            </a:pPr>
            <a:r>
              <a:rPr lang="zh-CN" altLang="en-US" sz="2400" dirty="0" smtClean="0">
                <a:solidFill>
                  <a:srgbClr val="007635"/>
                </a:solidFill>
                <a:latin typeface="楷体_GB2312" pitchFamily="49" charset="-122"/>
                <a:ea typeface="楷体_GB2312" pitchFamily="49" charset="-122"/>
              </a:rPr>
              <a:t>固定物附着及热斑老化近处阴影遮挡</a:t>
            </a:r>
            <a:r>
              <a:rPr lang="en-US" altLang="zh-CN" sz="2400" dirty="0" smtClean="0">
                <a:solidFill>
                  <a:srgbClr val="007635"/>
                </a:solidFill>
                <a:latin typeface="楷体_GB2312" pitchFamily="49" charset="-122"/>
                <a:ea typeface="楷体_GB2312" pitchFamily="49" charset="-122"/>
              </a:rPr>
              <a:t>(</a:t>
            </a:r>
            <a:r>
              <a:rPr lang="zh-CN" altLang="en-US" sz="2400" dirty="0" smtClean="0">
                <a:solidFill>
                  <a:srgbClr val="007635"/>
                </a:solidFill>
                <a:latin typeface="楷体_GB2312" pitchFamily="49" charset="-122"/>
                <a:ea typeface="楷体_GB2312" pitchFamily="49" charset="-122"/>
              </a:rPr>
              <a:t>杂草等</a:t>
            </a:r>
            <a:r>
              <a:rPr lang="en-US" altLang="zh-CN" sz="2400" dirty="0" smtClean="0">
                <a:solidFill>
                  <a:srgbClr val="007635"/>
                </a:solidFill>
                <a:latin typeface="楷体_GB2312" pitchFamily="49" charset="-122"/>
                <a:ea typeface="楷体_GB2312" pitchFamily="49" charset="-122"/>
              </a:rPr>
              <a:t>)</a:t>
            </a:r>
            <a:r>
              <a:rPr lang="zh-CN" altLang="en-US" sz="2400" dirty="0" smtClean="0">
                <a:solidFill>
                  <a:srgbClr val="007635"/>
                </a:solidFill>
                <a:latin typeface="楷体_GB2312" pitchFamily="49" charset="-122"/>
                <a:ea typeface="楷体_GB2312" pitchFamily="49" charset="-122"/>
              </a:rPr>
              <a:t>间距阴影遮挡</a:t>
            </a:r>
            <a:r>
              <a:rPr lang="en-US" altLang="zh-CN" sz="2400" dirty="0" smtClean="0">
                <a:solidFill>
                  <a:srgbClr val="007635"/>
                </a:solidFill>
                <a:latin typeface="楷体_GB2312" pitchFamily="49" charset="-122"/>
                <a:ea typeface="楷体_GB2312" pitchFamily="49" charset="-122"/>
              </a:rPr>
              <a:t>(</a:t>
            </a:r>
            <a:r>
              <a:rPr lang="zh-CN" altLang="en-US" sz="2400" dirty="0" smtClean="0">
                <a:solidFill>
                  <a:srgbClr val="007635"/>
                </a:solidFill>
                <a:latin typeface="楷体_GB2312" pitchFamily="49" charset="-122"/>
                <a:ea typeface="楷体_GB2312" pitchFamily="49" charset="-122"/>
              </a:rPr>
              <a:t>建筑等</a:t>
            </a:r>
            <a:r>
              <a:rPr lang="en-US" altLang="zh-CN" sz="2400" dirty="0" smtClean="0">
                <a:solidFill>
                  <a:srgbClr val="007635"/>
                </a:solidFill>
                <a:latin typeface="楷体_GB2312" pitchFamily="49" charset="-122"/>
                <a:ea typeface="楷体_GB2312" pitchFamily="49" charset="-122"/>
              </a:rPr>
              <a:t>)</a:t>
            </a:r>
            <a:r>
              <a:rPr lang="zh-CN" altLang="en-US" sz="2400" dirty="0" smtClean="0">
                <a:solidFill>
                  <a:srgbClr val="007635"/>
                </a:solidFill>
                <a:latin typeface="楷体_GB2312" pitchFamily="49" charset="-122"/>
                <a:ea typeface="楷体_GB2312" pitchFamily="49" charset="-122"/>
              </a:rPr>
              <a:t>积尘覆盖</a:t>
            </a:r>
            <a:endParaRPr lang="en-US" altLang="zh-CN" sz="2400" dirty="0" smtClean="0">
              <a:solidFill>
                <a:srgbClr val="007635"/>
              </a:solidFill>
              <a:latin typeface="楷体_GB2312" pitchFamily="49" charset="-122"/>
              <a:ea typeface="楷体_GB2312" pitchFamily="49" charset="-122"/>
            </a:endParaRPr>
          </a:p>
          <a:p>
            <a:pPr>
              <a:lnSpc>
                <a:spcPct val="135000"/>
              </a:lnSpc>
            </a:pPr>
            <a:r>
              <a:rPr lang="zh-CN" altLang="en-US" sz="2400" dirty="0" smtClean="0">
                <a:solidFill>
                  <a:srgbClr val="007635"/>
                </a:solidFill>
                <a:latin typeface="楷体_GB2312" pitchFamily="49" charset="-122"/>
                <a:ea typeface="楷体_GB2312" pitchFamily="49" charset="-122"/>
              </a:rPr>
              <a:t>强风致组件倾覆</a:t>
            </a:r>
            <a:r>
              <a:rPr lang="en-US" altLang="zh-CN" sz="2400" dirty="0" smtClean="0">
                <a:solidFill>
                  <a:srgbClr val="007635"/>
                </a:solidFill>
                <a:latin typeface="楷体_GB2312" pitchFamily="49" charset="-122"/>
                <a:ea typeface="楷体_GB2312" pitchFamily="49" charset="-122"/>
              </a:rPr>
              <a:t>(</a:t>
            </a:r>
            <a:r>
              <a:rPr lang="zh-CN" altLang="en-US" sz="2400" dirty="0" smtClean="0">
                <a:solidFill>
                  <a:srgbClr val="007635"/>
                </a:solidFill>
                <a:latin typeface="楷体_GB2312" pitchFamily="49" charset="-122"/>
                <a:ea typeface="楷体_GB2312" pitchFamily="49" charset="-122"/>
              </a:rPr>
              <a:t>未断路</a:t>
            </a:r>
            <a:r>
              <a:rPr lang="en-US" altLang="zh-CN" sz="2400" dirty="0" smtClean="0">
                <a:solidFill>
                  <a:srgbClr val="007635"/>
                </a:solidFill>
                <a:latin typeface="楷体_GB2312" pitchFamily="49" charset="-122"/>
                <a:ea typeface="楷体_GB2312" pitchFamily="49" charset="-122"/>
              </a:rPr>
              <a:t>)</a:t>
            </a:r>
          </a:p>
          <a:p>
            <a:pPr>
              <a:lnSpc>
                <a:spcPct val="135000"/>
              </a:lnSpc>
            </a:pPr>
            <a:r>
              <a:rPr lang="zh-CN" altLang="en-US" sz="2400" dirty="0" smtClean="0">
                <a:solidFill>
                  <a:srgbClr val="007635"/>
                </a:solidFill>
                <a:latin typeface="楷体_GB2312" pitchFamily="49" charset="-122"/>
                <a:ea typeface="楷体_GB2312" pitchFamily="49" charset="-122"/>
              </a:rPr>
              <a:t>组件表层玻璃破损</a:t>
            </a:r>
            <a:endParaRPr lang="zh-CN" altLang="en-US" sz="2400" dirty="0">
              <a:solidFill>
                <a:srgbClr val="007635"/>
              </a:solidFill>
              <a:latin typeface="楷体_GB2312" pitchFamily="49" charset="-122"/>
              <a:ea typeface="楷体_GB2312" pitchFamily="49" charset="-122"/>
            </a:endParaRPr>
          </a:p>
        </p:txBody>
      </p:sp>
      <p:sp>
        <p:nvSpPr>
          <p:cNvPr id="19" name="TextBox 18"/>
          <p:cNvSpPr txBox="1"/>
          <p:nvPr/>
        </p:nvSpPr>
        <p:spPr>
          <a:xfrm>
            <a:off x="4224470" y="4500571"/>
            <a:ext cx="1920213" cy="461665"/>
          </a:xfrm>
          <a:prstGeom prst="rect">
            <a:avLst/>
          </a:prstGeom>
          <a:noFill/>
        </p:spPr>
        <p:txBody>
          <a:bodyPr wrap="square" rtlCol="0">
            <a:spAutoFit/>
          </a:bodyPr>
          <a:lstStyle/>
          <a:p>
            <a:r>
              <a:rPr lang="zh-CN" altLang="en-US" sz="2400" dirty="0" smtClean="0">
                <a:solidFill>
                  <a:srgbClr val="007635"/>
                </a:solidFill>
                <a:latin typeface="楷体_GB2312" pitchFamily="49" charset="-122"/>
                <a:ea typeface="楷体_GB2312" pitchFamily="49" charset="-122"/>
              </a:rPr>
              <a:t>断路短路</a:t>
            </a:r>
            <a:endParaRPr lang="zh-CN" altLang="en-US" sz="2400" dirty="0">
              <a:solidFill>
                <a:srgbClr val="007635"/>
              </a:solidFill>
              <a:latin typeface="楷体_GB2312" pitchFamily="49" charset="-122"/>
              <a:ea typeface="楷体_GB2312" pitchFamily="49" charset="-122"/>
            </a:endParaRPr>
          </a:p>
        </p:txBody>
      </p:sp>
      <p:sp>
        <p:nvSpPr>
          <p:cNvPr id="20" name="TextBox 19"/>
          <p:cNvSpPr txBox="1"/>
          <p:nvPr/>
        </p:nvSpPr>
        <p:spPr>
          <a:xfrm>
            <a:off x="4249603" y="3571877"/>
            <a:ext cx="1920213" cy="461665"/>
          </a:xfrm>
          <a:prstGeom prst="rect">
            <a:avLst/>
          </a:prstGeom>
          <a:noFill/>
        </p:spPr>
        <p:txBody>
          <a:bodyPr wrap="square" rtlCol="0">
            <a:spAutoFit/>
          </a:bodyPr>
          <a:lstStyle/>
          <a:p>
            <a:r>
              <a:rPr lang="zh-CN" altLang="en-US" sz="2400" dirty="0" smtClean="0">
                <a:solidFill>
                  <a:srgbClr val="007635"/>
                </a:solidFill>
                <a:latin typeface="楷体_GB2312" pitchFamily="49" charset="-122"/>
                <a:ea typeface="楷体_GB2312" pitchFamily="49" charset="-122"/>
              </a:rPr>
              <a:t>通讯故障</a:t>
            </a:r>
            <a:endParaRPr lang="zh-CN" altLang="en-US" sz="2400" dirty="0">
              <a:solidFill>
                <a:srgbClr val="007635"/>
              </a:solidFill>
              <a:latin typeface="楷体_GB2312" pitchFamily="49" charset="-122"/>
              <a:ea typeface="楷体_GB2312" pitchFamily="49" charset="-122"/>
            </a:endParaRPr>
          </a:p>
        </p:txBody>
      </p:sp>
      <p:sp>
        <p:nvSpPr>
          <p:cNvPr id="21" name="左大括号 20"/>
          <p:cNvSpPr/>
          <p:nvPr/>
        </p:nvSpPr>
        <p:spPr>
          <a:xfrm>
            <a:off x="5952662" y="4320480"/>
            <a:ext cx="670881" cy="1751726"/>
          </a:xfrm>
          <a:prstGeom prst="leftBrace">
            <a:avLst>
              <a:gd name="adj1" fmla="val 8333"/>
              <a:gd name="adj2" fmla="val 2277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TextBox 21"/>
          <p:cNvSpPr txBox="1"/>
          <p:nvPr/>
        </p:nvSpPr>
        <p:spPr>
          <a:xfrm>
            <a:off x="6432715" y="4000505"/>
            <a:ext cx="3456384" cy="2086725"/>
          </a:xfrm>
          <a:prstGeom prst="rect">
            <a:avLst/>
          </a:prstGeom>
          <a:noFill/>
        </p:spPr>
        <p:txBody>
          <a:bodyPr wrap="square" rtlCol="0">
            <a:spAutoFit/>
          </a:bodyPr>
          <a:lstStyle/>
          <a:p>
            <a:pPr>
              <a:lnSpc>
                <a:spcPct val="135000"/>
              </a:lnSpc>
            </a:pPr>
            <a:r>
              <a:rPr lang="zh-CN" altLang="en-US" sz="2400" dirty="0" smtClean="0">
                <a:solidFill>
                  <a:srgbClr val="007635"/>
                </a:solidFill>
                <a:latin typeface="楷体_GB2312" pitchFamily="49" charset="-122"/>
                <a:ea typeface="楷体_GB2312" pitchFamily="49" charset="-122"/>
              </a:rPr>
              <a:t>组件电池片破损</a:t>
            </a:r>
            <a:endParaRPr lang="en-US" altLang="zh-CN" sz="2400" dirty="0" smtClean="0">
              <a:solidFill>
                <a:srgbClr val="007635"/>
              </a:solidFill>
              <a:latin typeface="楷体_GB2312" pitchFamily="49" charset="-122"/>
              <a:ea typeface="楷体_GB2312" pitchFamily="49" charset="-122"/>
            </a:endParaRPr>
          </a:p>
          <a:p>
            <a:pPr>
              <a:lnSpc>
                <a:spcPct val="135000"/>
              </a:lnSpc>
            </a:pPr>
            <a:r>
              <a:rPr lang="zh-CN" altLang="en-US" sz="2400" dirty="0" smtClean="0">
                <a:solidFill>
                  <a:srgbClr val="007635"/>
                </a:solidFill>
                <a:latin typeface="楷体_GB2312" pitchFamily="49" charset="-122"/>
                <a:ea typeface="楷体_GB2312" pitchFamily="49" charset="-122"/>
              </a:rPr>
              <a:t>支路虚接</a:t>
            </a:r>
            <a:endParaRPr lang="en-US" altLang="zh-CN" sz="2400" dirty="0" smtClean="0">
              <a:solidFill>
                <a:srgbClr val="007635"/>
              </a:solidFill>
              <a:latin typeface="楷体_GB2312" pitchFamily="49" charset="-122"/>
              <a:ea typeface="楷体_GB2312" pitchFamily="49" charset="-122"/>
            </a:endParaRPr>
          </a:p>
          <a:p>
            <a:pPr>
              <a:lnSpc>
                <a:spcPct val="135000"/>
              </a:lnSpc>
            </a:pPr>
            <a:r>
              <a:rPr lang="zh-CN" altLang="en-US" sz="2400" dirty="0" smtClean="0">
                <a:solidFill>
                  <a:srgbClr val="007635"/>
                </a:solidFill>
                <a:latin typeface="楷体_GB2312" pitchFamily="49" charset="-122"/>
                <a:ea typeface="楷体_GB2312" pitchFamily="49" charset="-122"/>
              </a:rPr>
              <a:t>连接器烧毁</a:t>
            </a:r>
            <a:endParaRPr lang="en-US" altLang="zh-CN" sz="2400" dirty="0" smtClean="0">
              <a:solidFill>
                <a:srgbClr val="007635"/>
              </a:solidFill>
              <a:latin typeface="楷体_GB2312" pitchFamily="49" charset="-122"/>
              <a:ea typeface="楷体_GB2312" pitchFamily="49" charset="-122"/>
            </a:endParaRPr>
          </a:p>
          <a:p>
            <a:pPr>
              <a:lnSpc>
                <a:spcPct val="135000"/>
              </a:lnSpc>
            </a:pPr>
            <a:r>
              <a:rPr lang="zh-CN" altLang="en-US" sz="2400" dirty="0" smtClean="0">
                <a:solidFill>
                  <a:srgbClr val="007635"/>
                </a:solidFill>
                <a:latin typeface="楷体_GB2312" pitchFamily="49" charset="-122"/>
                <a:ea typeface="楷体_GB2312" pitchFamily="49" charset="-122"/>
              </a:rPr>
              <a:t>绝缘阻抗低</a:t>
            </a:r>
            <a:endParaRPr lang="en-US" altLang="zh-CN" sz="2400" dirty="0" smtClean="0">
              <a:solidFill>
                <a:srgbClr val="007635"/>
              </a:solidFill>
              <a:latin typeface="楷体_GB2312" pitchFamily="49" charset="-122"/>
              <a:ea typeface="楷体_GB2312" pitchFamily="49" charset="-122"/>
            </a:endParaRPr>
          </a:p>
        </p:txBody>
      </p:sp>
      <p:sp>
        <p:nvSpPr>
          <p:cNvPr id="23" name="椭圆 22"/>
          <p:cNvSpPr/>
          <p:nvPr/>
        </p:nvSpPr>
        <p:spPr>
          <a:xfrm>
            <a:off x="7584842" y="6336704"/>
            <a:ext cx="96011" cy="72008"/>
          </a:xfrm>
          <a:prstGeom prst="ellipse">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7584842" y="6048672"/>
            <a:ext cx="96011" cy="72008"/>
          </a:xfrm>
          <a:prstGeom prst="ellipse">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7584842" y="6192688"/>
            <a:ext cx="96011" cy="72008"/>
          </a:xfrm>
          <a:prstGeom prst="ellipse">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7949745" y="3861048"/>
            <a:ext cx="96011" cy="72008"/>
          </a:xfrm>
          <a:prstGeom prst="ellipse">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7949745" y="3573016"/>
            <a:ext cx="96011" cy="72008"/>
          </a:xfrm>
          <a:prstGeom prst="ellipse">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7949745" y="3717032"/>
            <a:ext cx="96011" cy="72008"/>
          </a:xfrm>
          <a:prstGeom prst="ellipse">
            <a:avLst/>
          </a:prstGeom>
          <a:solidFill>
            <a:srgbClr val="007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标题 1"/>
          <p:cNvSpPr txBox="1"/>
          <p:nvPr/>
        </p:nvSpPr>
        <p:spPr>
          <a:xfrm>
            <a:off x="76235" y="71414"/>
            <a:ext cx="5296625" cy="492434"/>
          </a:xfrm>
          <a:prstGeom prst="rect">
            <a:avLst/>
          </a:prstGeom>
          <a:noFill/>
          <a:ln>
            <a:noFill/>
          </a:ln>
        </p:spPr>
        <p:txBody>
          <a:bodyPr wrap="none" lIns="91431" tIns="45716" rIns="91431" bIns="45716">
            <a:spAutoFit/>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分布式光伏集中运维平台</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智能分析</a:t>
            </a:r>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549977" y="1279302"/>
            <a:ext cx="10128738"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1800" dirty="0">
              <a:latin typeface="微软雅黑" panose="020B0503020204020204" pitchFamily="34" charset="-122"/>
              <a:ea typeface="微软雅黑" panose="020B0503020204020204" pitchFamily="34" charset="-122"/>
            </a:endParaRPr>
          </a:p>
        </p:txBody>
      </p:sp>
      <p:pic>
        <p:nvPicPr>
          <p:cNvPr id="6" name="图片 5" descr="1"/>
          <p:cNvPicPr>
            <a:picLocks noChangeAspect="1"/>
          </p:cNvPicPr>
          <p:nvPr/>
        </p:nvPicPr>
        <p:blipFill>
          <a:blip r:embed="rId2" cstate="print"/>
          <a:stretch>
            <a:fillRect/>
          </a:stretch>
        </p:blipFill>
        <p:spPr>
          <a:xfrm>
            <a:off x="29266" y="1059121"/>
            <a:ext cx="4444031" cy="4966323"/>
          </a:xfrm>
          <a:prstGeom prst="rect">
            <a:avLst/>
          </a:prstGeom>
        </p:spPr>
      </p:pic>
      <p:pic>
        <p:nvPicPr>
          <p:cNvPr id="7" name="Picture 3"/>
          <p:cNvPicPr>
            <a:picLocks noChangeAspect="1" noChangeArrowheads="1"/>
          </p:cNvPicPr>
          <p:nvPr/>
        </p:nvPicPr>
        <p:blipFill>
          <a:blip r:embed="rId3" cstate="print"/>
          <a:srcRect/>
          <a:stretch>
            <a:fillRect/>
          </a:stretch>
        </p:blipFill>
        <p:spPr bwMode="auto">
          <a:xfrm>
            <a:off x="4128768" y="1785926"/>
            <a:ext cx="7858119" cy="3429024"/>
          </a:xfrm>
          <a:prstGeom prst="rect">
            <a:avLst/>
          </a:prstGeom>
          <a:ln>
            <a:noFill/>
          </a:ln>
          <a:effectLst>
            <a:outerShdw blurRad="292100" dist="139700" dir="2700000" algn="tl" rotWithShape="0">
              <a:srgbClr val="333333">
                <a:alpha val="65000"/>
              </a:srgbClr>
            </a:outerShdw>
          </a:effectLst>
        </p:spPr>
      </p:pic>
      <p:pic>
        <p:nvPicPr>
          <p:cNvPr id="9" name="Picture 2"/>
          <p:cNvPicPr>
            <a:picLocks noChangeAspect="1" noChangeArrowheads="1"/>
          </p:cNvPicPr>
          <p:nvPr/>
        </p:nvPicPr>
        <p:blipFill>
          <a:blip r:embed="rId4" cstate="print"/>
          <a:srcRect/>
          <a:stretch>
            <a:fillRect/>
          </a:stretch>
        </p:blipFill>
        <p:spPr bwMode="auto">
          <a:xfrm>
            <a:off x="4161680" y="2503508"/>
            <a:ext cx="7825209" cy="2854318"/>
          </a:xfrm>
          <a:prstGeom prst="rect">
            <a:avLst/>
          </a:prstGeom>
          <a:ln>
            <a:noFill/>
          </a:ln>
          <a:effectLst>
            <a:outerShdw blurRad="292100" dist="139700" dir="2700000" algn="tl" rotWithShape="0">
              <a:srgbClr val="333333">
                <a:alpha val="65000"/>
              </a:srgbClr>
            </a:outerShdw>
          </a:effectLst>
        </p:spPr>
      </p:pic>
      <p:pic>
        <p:nvPicPr>
          <p:cNvPr id="10" name="Picture 4"/>
          <p:cNvPicPr>
            <a:picLocks noChangeAspect="1" noChangeArrowheads="1"/>
          </p:cNvPicPr>
          <p:nvPr/>
        </p:nvPicPr>
        <p:blipFill>
          <a:blip r:embed="rId5" cstate="print"/>
          <a:srcRect/>
          <a:stretch>
            <a:fillRect/>
          </a:stretch>
        </p:blipFill>
        <p:spPr bwMode="auto">
          <a:xfrm>
            <a:off x="4163347" y="3173084"/>
            <a:ext cx="7823541" cy="2756247"/>
          </a:xfrm>
          <a:prstGeom prst="rect">
            <a:avLst/>
          </a:prstGeom>
          <a:ln>
            <a:noFill/>
          </a:ln>
          <a:effectLst>
            <a:outerShdw blurRad="292100" dist="139700" dir="2700000" algn="tl" rotWithShape="0">
              <a:srgbClr val="333333">
                <a:alpha val="65000"/>
              </a:srgbClr>
            </a:outerShdw>
          </a:effectLst>
        </p:spPr>
      </p:pic>
      <p:sp>
        <p:nvSpPr>
          <p:cNvPr id="8" name="圆角矩形 7"/>
          <p:cNvSpPr/>
          <p:nvPr/>
        </p:nvSpPr>
        <p:spPr>
          <a:xfrm>
            <a:off x="4601297" y="857232"/>
            <a:ext cx="2022245" cy="64294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smtClean="0"/>
              <a:t>智能诊断</a:t>
            </a:r>
            <a:endParaRPr lang="zh-CN" altLang="en-US" b="1" dirty="0"/>
          </a:p>
        </p:txBody>
      </p:sp>
      <p:sp>
        <p:nvSpPr>
          <p:cNvPr id="11" name="上箭头 10"/>
          <p:cNvSpPr/>
          <p:nvPr/>
        </p:nvSpPr>
        <p:spPr>
          <a:xfrm rot="14013087">
            <a:off x="3934323" y="1220928"/>
            <a:ext cx="500066" cy="476254"/>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 name="上箭头 11"/>
          <p:cNvSpPr/>
          <p:nvPr/>
        </p:nvSpPr>
        <p:spPr>
          <a:xfrm rot="7626760">
            <a:off x="6759741" y="1231668"/>
            <a:ext cx="500066" cy="476254"/>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 name="标题 1"/>
          <p:cNvSpPr txBox="1"/>
          <p:nvPr/>
        </p:nvSpPr>
        <p:spPr>
          <a:xfrm>
            <a:off x="76235" y="71414"/>
            <a:ext cx="5296625" cy="492434"/>
          </a:xfrm>
          <a:prstGeom prst="rect">
            <a:avLst/>
          </a:prstGeom>
          <a:noFill/>
          <a:ln>
            <a:noFill/>
          </a:ln>
        </p:spPr>
        <p:txBody>
          <a:bodyPr wrap="none" lIns="91431" tIns="45716" rIns="91431" bIns="45716">
            <a:spAutoFit/>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分布式光伏集中运维平台</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智能分析</a:t>
            </a:r>
          </a:p>
        </p:txBody>
      </p:sp>
    </p:spTree>
    <p:extLst>
      <p:ext uri="{BB962C8B-B14F-4D97-AF65-F5344CB8AC3E}">
        <p14:creationId xmlns:p14="http://schemas.microsoft.com/office/powerpoint/2010/main" xmlns="" val="1733956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linds(horizontal)">
                                      <p:cBhvr>
                                        <p:cTn id="11" dur="500"/>
                                        <p:tgtEl>
                                          <p:spTgt spid="11"/>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childTnLst>
                          </p:cTn>
                        </p:par>
                        <p:par>
                          <p:cTn id="22" fill="hold">
                            <p:stCondLst>
                              <p:cond delay="500"/>
                            </p:stCondLst>
                            <p:childTnLst>
                              <p:par>
                                <p:cTn id="23" presetID="2" presetClass="entr" presetSubtype="4"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1494664" y="1428736"/>
            <a:ext cx="9788834" cy="71438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a:buFont typeface="Wingdings" pitchFamily="2" charset="2"/>
              <a:buChar char="Ø"/>
            </a:pPr>
            <a:r>
              <a:rPr lang="zh-CN" altLang="en-US" sz="2400" b="1" dirty="0" smtClean="0"/>
              <a:t> 集中管理，保证电站低成本可靠运行，保证发电收益</a:t>
            </a:r>
            <a:endParaRPr lang="zh-CN" altLang="en-US" sz="2400" b="1" dirty="0"/>
          </a:p>
        </p:txBody>
      </p:sp>
      <p:sp>
        <p:nvSpPr>
          <p:cNvPr id="5" name="标题 1"/>
          <p:cNvSpPr txBox="1"/>
          <p:nvPr/>
        </p:nvSpPr>
        <p:spPr>
          <a:xfrm>
            <a:off x="76235" y="71414"/>
            <a:ext cx="5296625" cy="492434"/>
          </a:xfrm>
          <a:prstGeom prst="rect">
            <a:avLst/>
          </a:prstGeom>
          <a:noFill/>
          <a:ln>
            <a:noFill/>
          </a:ln>
        </p:spPr>
        <p:txBody>
          <a:bodyPr wrap="none" lIns="91431" tIns="45716" rIns="91431" bIns="45716">
            <a:spAutoFit/>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分布式光伏集中运维平台</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项目特点</a:t>
            </a:r>
          </a:p>
        </p:txBody>
      </p:sp>
      <p:sp>
        <p:nvSpPr>
          <p:cNvPr id="11" name="圆角矩形 10"/>
          <p:cNvSpPr/>
          <p:nvPr/>
        </p:nvSpPr>
        <p:spPr>
          <a:xfrm>
            <a:off x="1523968" y="2571744"/>
            <a:ext cx="9788834" cy="714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Wingdings" pitchFamily="2" charset="2"/>
              <a:buChar char="Ø"/>
            </a:pPr>
            <a:r>
              <a:rPr lang="zh-CN" altLang="en-US" sz="2400" b="1" dirty="0" smtClean="0"/>
              <a:t> 透明运行，三级监管</a:t>
            </a:r>
          </a:p>
        </p:txBody>
      </p:sp>
      <p:sp>
        <p:nvSpPr>
          <p:cNvPr id="14" name="圆角矩形 13"/>
          <p:cNvSpPr/>
          <p:nvPr/>
        </p:nvSpPr>
        <p:spPr>
          <a:xfrm>
            <a:off x="1523968" y="3714752"/>
            <a:ext cx="9788834" cy="71438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buFont typeface="Wingdings" pitchFamily="2" charset="2"/>
              <a:buChar char="Ø"/>
            </a:pPr>
            <a:r>
              <a:rPr lang="zh-CN" altLang="en-US" sz="2400" b="1" dirty="0" smtClean="0"/>
              <a:t> 基于光伏能源大数据进行数据分析，辅助政府决策</a:t>
            </a:r>
          </a:p>
        </p:txBody>
      </p:sp>
      <p:sp>
        <p:nvSpPr>
          <p:cNvPr id="15" name="圆角矩形 14"/>
          <p:cNvSpPr/>
          <p:nvPr/>
        </p:nvSpPr>
        <p:spPr>
          <a:xfrm>
            <a:off x="1494664" y="5000636"/>
            <a:ext cx="9788834" cy="71438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buFont typeface="Wingdings" pitchFamily="2" charset="2"/>
              <a:buChar char="Ø"/>
            </a:pPr>
            <a:r>
              <a:rPr lang="zh-CN" altLang="en-US" sz="2400" b="1" dirty="0" smtClean="0"/>
              <a:t>打造能源互联网窗口，促进地区能源结构的可持续发展</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linds(horizontal)">
                                      <p:cBhvr>
                                        <p:cTn id="11" dur="500"/>
                                        <p:tgtEl>
                                          <p:spTgt spid="11"/>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bldLvl="0" animBg="1"/>
      <p:bldP spid="14" grpId="0" bldLvl="0" animBg="1"/>
      <p:bldP spid="15"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549977" y="1279302"/>
            <a:ext cx="10128738"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1800" dirty="0">
              <a:latin typeface="微软雅黑" panose="020B0503020204020204" pitchFamily="34" charset="-122"/>
              <a:ea typeface="微软雅黑" panose="020B0503020204020204" pitchFamily="34" charset="-122"/>
            </a:endParaRPr>
          </a:p>
        </p:txBody>
      </p:sp>
      <p:sp>
        <p:nvSpPr>
          <p:cNvPr id="3" name="标题 1"/>
          <p:cNvSpPr txBox="1"/>
          <p:nvPr/>
        </p:nvSpPr>
        <p:spPr>
          <a:xfrm>
            <a:off x="70371" y="44624"/>
            <a:ext cx="10128738" cy="442320"/>
          </a:xfrm>
          <a:prstGeom prst="rect">
            <a:avLst/>
          </a:prstGeom>
        </p:spPr>
        <p:txBody>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smtClean="0">
                <a:solidFill>
                  <a:schemeClr val="tx1"/>
                </a:solidFill>
                <a:sym typeface="+mn-ea"/>
              </a:rPr>
              <a:t>济南市光伏扶贫工程集中运维平台</a:t>
            </a:r>
            <a:r>
              <a:rPr lang="en-US" altLang="zh-CN" dirty="0" smtClean="0">
                <a:solidFill>
                  <a:schemeClr val="tx1"/>
                </a:solidFill>
                <a:sym typeface="+mn-ea"/>
              </a:rPr>
              <a:t>-</a:t>
            </a:r>
            <a:r>
              <a:rPr lang="zh-CN" altLang="en-US" dirty="0" smtClean="0">
                <a:solidFill>
                  <a:schemeClr val="tx1"/>
                </a:solidFill>
                <a:sym typeface="+mn-ea"/>
              </a:rPr>
              <a:t>智能分析</a:t>
            </a:r>
            <a:endParaRPr lang="en-US" altLang="zh-CN" dirty="0" smtClean="0">
              <a:solidFill>
                <a:schemeClr val="tx1"/>
              </a:solidFill>
              <a:sym typeface="+mn-ea"/>
            </a:endParaRPr>
          </a:p>
          <a:p>
            <a:endParaRPr lang="zh-CN" altLang="en-US" dirty="0" smtClean="0">
              <a:solidFill>
                <a:schemeClr val="tx1"/>
              </a:solidFill>
              <a:sym typeface="+mn-ea"/>
            </a:endParaRPr>
          </a:p>
          <a:p>
            <a:endParaRPr lang="zh-CN" altLang="en-US" dirty="0">
              <a:solidFill>
                <a:schemeClr val="tx1"/>
              </a:solidFill>
            </a:endParaRPr>
          </a:p>
          <a:p>
            <a:endParaRPr lang="zh-CN" altLang="en-US" dirty="0">
              <a:solidFill>
                <a:schemeClr val="tx1"/>
              </a:solidFill>
            </a:endParaRPr>
          </a:p>
          <a:p>
            <a:endParaRPr lang="zh-CN" altLang="en-US" dirty="0">
              <a:solidFill>
                <a:schemeClr val="tx1"/>
              </a:solidFill>
            </a:endParaRPr>
          </a:p>
          <a:p>
            <a:endParaRPr lang="zh-CN" altLang="en-US" dirty="0">
              <a:solidFill>
                <a:schemeClr val="tx1"/>
              </a:solidFill>
            </a:endParaRPr>
          </a:p>
        </p:txBody>
      </p:sp>
      <p:pic>
        <p:nvPicPr>
          <p:cNvPr id="29698" name="Picture 2"/>
          <p:cNvPicPr>
            <a:picLocks noChangeAspect="1" noChangeArrowheads="1"/>
          </p:cNvPicPr>
          <p:nvPr/>
        </p:nvPicPr>
        <p:blipFill>
          <a:blip r:embed="rId2" cstate="print"/>
          <a:srcRect/>
          <a:stretch>
            <a:fillRect/>
          </a:stretch>
        </p:blipFill>
        <p:spPr bwMode="auto">
          <a:xfrm>
            <a:off x="293036" y="1000109"/>
            <a:ext cx="11693851" cy="5670317"/>
          </a:xfrm>
          <a:prstGeom prst="rect">
            <a:avLst/>
          </a:prstGeom>
          <a:noFill/>
          <a:ln w="9525">
            <a:noFill/>
            <a:miter lim="800000"/>
            <a:headEnd/>
            <a:tailEnd/>
          </a:ln>
          <a:effectLst/>
        </p:spPr>
      </p:pic>
      <p:sp>
        <p:nvSpPr>
          <p:cNvPr id="11" name="圆角矩形 10"/>
          <p:cNvSpPr/>
          <p:nvPr/>
        </p:nvSpPr>
        <p:spPr>
          <a:xfrm>
            <a:off x="9964642" y="857232"/>
            <a:ext cx="2022245" cy="64294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smtClean="0"/>
              <a:t>组间电站对比</a:t>
            </a:r>
            <a:endParaRPr lang="zh-CN" altLang="en-US" b="1" dirty="0"/>
          </a:p>
        </p:txBody>
      </p:sp>
      <p:sp>
        <p:nvSpPr>
          <p:cNvPr id="12" name="上箭头 11"/>
          <p:cNvSpPr/>
          <p:nvPr/>
        </p:nvSpPr>
        <p:spPr>
          <a:xfrm rot="14013087">
            <a:off x="9473514" y="1363802"/>
            <a:ext cx="500066" cy="476254"/>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73395663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549977" y="1279302"/>
            <a:ext cx="10128738"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1800" dirty="0">
              <a:latin typeface="微软雅黑" panose="020B0503020204020204" pitchFamily="34" charset="-122"/>
              <a:ea typeface="微软雅黑" panose="020B0503020204020204" pitchFamily="34" charset="-122"/>
            </a:endParaRPr>
          </a:p>
        </p:txBody>
      </p:sp>
      <p:sp>
        <p:nvSpPr>
          <p:cNvPr id="3" name="标题 1"/>
          <p:cNvSpPr txBox="1"/>
          <p:nvPr/>
        </p:nvSpPr>
        <p:spPr>
          <a:xfrm>
            <a:off x="70371" y="44624"/>
            <a:ext cx="10128738" cy="442320"/>
          </a:xfrm>
          <a:prstGeom prst="rect">
            <a:avLst/>
          </a:prstGeom>
        </p:spPr>
        <p:txBody>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smtClean="0">
                <a:solidFill>
                  <a:schemeClr val="tx1"/>
                </a:solidFill>
                <a:sym typeface="+mn-ea"/>
              </a:rPr>
              <a:t>济南市光伏扶贫工程集中运维平台</a:t>
            </a:r>
            <a:r>
              <a:rPr lang="en-US" altLang="zh-CN" dirty="0" smtClean="0">
                <a:solidFill>
                  <a:schemeClr val="tx1"/>
                </a:solidFill>
                <a:sym typeface="+mn-ea"/>
              </a:rPr>
              <a:t>-</a:t>
            </a:r>
            <a:r>
              <a:rPr lang="zh-CN" altLang="en-US" dirty="0" smtClean="0">
                <a:solidFill>
                  <a:schemeClr val="tx1"/>
                </a:solidFill>
                <a:sym typeface="+mn-ea"/>
              </a:rPr>
              <a:t>智能分析</a:t>
            </a:r>
            <a:endParaRPr lang="en-US" altLang="zh-CN" dirty="0" smtClean="0">
              <a:solidFill>
                <a:schemeClr val="tx1"/>
              </a:solidFill>
              <a:sym typeface="+mn-ea"/>
            </a:endParaRPr>
          </a:p>
          <a:p>
            <a:endParaRPr lang="zh-CN" altLang="en-US" dirty="0" smtClean="0">
              <a:solidFill>
                <a:schemeClr val="tx1"/>
              </a:solidFill>
              <a:sym typeface="+mn-ea"/>
            </a:endParaRPr>
          </a:p>
          <a:p>
            <a:endParaRPr lang="zh-CN" altLang="en-US" dirty="0">
              <a:solidFill>
                <a:schemeClr val="tx1"/>
              </a:solidFill>
            </a:endParaRPr>
          </a:p>
          <a:p>
            <a:endParaRPr lang="zh-CN" altLang="en-US" dirty="0">
              <a:solidFill>
                <a:schemeClr val="tx1"/>
              </a:solidFill>
            </a:endParaRPr>
          </a:p>
          <a:p>
            <a:endParaRPr lang="zh-CN" altLang="en-US" dirty="0">
              <a:solidFill>
                <a:schemeClr val="tx1"/>
              </a:solidFill>
            </a:endParaRPr>
          </a:p>
          <a:p>
            <a:endParaRPr lang="zh-CN" altLang="en-US" dirty="0">
              <a:solidFill>
                <a:schemeClr val="tx1"/>
              </a:solidFill>
            </a:endParaRPr>
          </a:p>
        </p:txBody>
      </p:sp>
      <p:pic>
        <p:nvPicPr>
          <p:cNvPr id="30724" name="Picture 4"/>
          <p:cNvPicPr>
            <a:picLocks noChangeAspect="1" noChangeArrowheads="1"/>
          </p:cNvPicPr>
          <p:nvPr/>
        </p:nvPicPr>
        <p:blipFill>
          <a:blip r:embed="rId2" cstate="print"/>
          <a:srcRect/>
          <a:stretch>
            <a:fillRect/>
          </a:stretch>
        </p:blipFill>
        <p:spPr bwMode="auto">
          <a:xfrm>
            <a:off x="5568459" y="1714488"/>
            <a:ext cx="6338694" cy="4786346"/>
          </a:xfrm>
          <a:prstGeom prst="rect">
            <a:avLst/>
          </a:prstGeom>
          <a:ln>
            <a:noFill/>
          </a:ln>
          <a:effectLst>
            <a:outerShdw blurRad="292100" dist="139700" dir="2700000" algn="tl" rotWithShape="0">
              <a:srgbClr val="333333">
                <a:alpha val="65000"/>
              </a:srgbClr>
            </a:outerShdw>
          </a:effectLst>
        </p:spPr>
      </p:pic>
      <p:sp>
        <p:nvSpPr>
          <p:cNvPr id="10" name="上箭头 9"/>
          <p:cNvSpPr/>
          <p:nvPr/>
        </p:nvSpPr>
        <p:spPr>
          <a:xfrm rot="14013087">
            <a:off x="9121821" y="1363803"/>
            <a:ext cx="500066" cy="476254"/>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30725" name="Picture 5"/>
          <p:cNvPicPr>
            <a:picLocks noChangeAspect="1" noChangeArrowheads="1"/>
          </p:cNvPicPr>
          <p:nvPr/>
        </p:nvPicPr>
        <p:blipFill>
          <a:blip r:embed="rId3" cstate="print"/>
          <a:srcRect/>
          <a:stretch>
            <a:fillRect/>
          </a:stretch>
        </p:blipFill>
        <p:spPr bwMode="auto">
          <a:xfrm>
            <a:off x="205113" y="1336242"/>
            <a:ext cx="5187498" cy="5236031"/>
          </a:xfrm>
          <a:prstGeom prst="rect">
            <a:avLst/>
          </a:prstGeom>
          <a:ln>
            <a:noFill/>
          </a:ln>
          <a:effectLst>
            <a:outerShdw blurRad="292100" dist="139700" dir="2700000" algn="tl" rotWithShape="0">
              <a:srgbClr val="333333">
                <a:alpha val="65000"/>
              </a:srgbClr>
            </a:outerShdw>
          </a:effectLst>
        </p:spPr>
      </p:pic>
      <p:sp>
        <p:nvSpPr>
          <p:cNvPr id="13" name="圆角矩形 12"/>
          <p:cNvSpPr/>
          <p:nvPr/>
        </p:nvSpPr>
        <p:spPr>
          <a:xfrm>
            <a:off x="9700871" y="857232"/>
            <a:ext cx="2286016" cy="64294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smtClean="0"/>
              <a:t>电站内曲线对比</a:t>
            </a:r>
            <a:endParaRPr lang="zh-CN" altLang="en-US" b="1" dirty="0"/>
          </a:p>
        </p:txBody>
      </p:sp>
    </p:spTree>
    <p:extLst>
      <p:ext uri="{BB962C8B-B14F-4D97-AF65-F5344CB8AC3E}">
        <p14:creationId xmlns:p14="http://schemas.microsoft.com/office/powerpoint/2010/main" xmlns="" val="1733956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30725"/>
                                        </p:tgtEl>
                                        <p:attrNameLst>
                                          <p:attrName>style.visibility</p:attrName>
                                        </p:attrNameLst>
                                      </p:cBhvr>
                                      <p:to>
                                        <p:strVal val="visible"/>
                                      </p:to>
                                    </p:set>
                                    <p:animEffect transition="in" filter="blinds(horizontal)">
                                      <p:cBhvr>
                                        <p:cTn id="14" dur="500"/>
                                        <p:tgtEl>
                                          <p:spTgt spid="30725"/>
                                        </p:tgtEl>
                                      </p:cBhvr>
                                    </p:animEffect>
                                  </p:childTnLst>
                                </p:cTn>
                              </p:par>
                            </p:childTnLst>
                          </p:cTn>
                        </p:par>
                        <p:par>
                          <p:cTn id="15" fill="hold">
                            <p:stCondLst>
                              <p:cond delay="1000"/>
                            </p:stCondLst>
                            <p:childTnLst>
                              <p:par>
                                <p:cTn id="16" presetID="3" presetClass="entr" presetSubtype="10" fill="hold" nodeType="afterEffect">
                                  <p:stCondLst>
                                    <p:cond delay="0"/>
                                  </p:stCondLst>
                                  <p:childTnLst>
                                    <p:set>
                                      <p:cBhvr>
                                        <p:cTn id="17" dur="1" fill="hold">
                                          <p:stCondLst>
                                            <p:cond delay="0"/>
                                          </p:stCondLst>
                                        </p:cTn>
                                        <p:tgtEl>
                                          <p:spTgt spid="30724"/>
                                        </p:tgtEl>
                                        <p:attrNameLst>
                                          <p:attrName>style.visibility</p:attrName>
                                        </p:attrNameLst>
                                      </p:cBhvr>
                                      <p:to>
                                        <p:strVal val="visible"/>
                                      </p:to>
                                    </p:set>
                                    <p:animEffect transition="in" filter="blinds(horizontal)">
                                      <p:cBhvr>
                                        <p:cTn id="18" dur="5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549977" y="1279302"/>
            <a:ext cx="10128738"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1800" dirty="0">
              <a:latin typeface="微软雅黑" panose="020B0503020204020204" pitchFamily="34" charset="-122"/>
              <a:ea typeface="微软雅黑" panose="020B0503020204020204" pitchFamily="34" charset="-122"/>
            </a:endParaRPr>
          </a:p>
        </p:txBody>
      </p:sp>
      <p:pic>
        <p:nvPicPr>
          <p:cNvPr id="8" name="Picture 3" descr="J:\8.8问题电站分析\长清南赵庄17直流侧电流8.7.jpg"/>
          <p:cNvPicPr>
            <a:picLocks noChangeAspect="1" noChangeArrowheads="1"/>
          </p:cNvPicPr>
          <p:nvPr/>
        </p:nvPicPr>
        <p:blipFill>
          <a:blip r:embed="rId3" cstate="print"/>
          <a:srcRect t="21141" b="3692"/>
          <a:stretch>
            <a:fillRect/>
          </a:stretch>
        </p:blipFill>
        <p:spPr bwMode="auto">
          <a:xfrm>
            <a:off x="527382" y="1124744"/>
            <a:ext cx="5664629" cy="2304256"/>
          </a:xfrm>
          <a:prstGeom prst="rect">
            <a:avLst/>
          </a:prstGeom>
          <a:noFill/>
        </p:spPr>
      </p:pic>
      <p:pic>
        <p:nvPicPr>
          <p:cNvPr id="9" name="Picture 4" descr="J:\8.8问题电站分析\长清南赵庄17直流侧电流8.26.jpg"/>
          <p:cNvPicPr>
            <a:picLocks noChangeAspect="1" noChangeArrowheads="1"/>
          </p:cNvPicPr>
          <p:nvPr/>
        </p:nvPicPr>
        <p:blipFill>
          <a:blip r:embed="rId4" cstate="print"/>
          <a:srcRect t="21951" b="4878"/>
          <a:stretch>
            <a:fillRect/>
          </a:stretch>
        </p:blipFill>
        <p:spPr bwMode="auto">
          <a:xfrm>
            <a:off x="5999990" y="1196752"/>
            <a:ext cx="5568619" cy="2160240"/>
          </a:xfrm>
          <a:prstGeom prst="rect">
            <a:avLst/>
          </a:prstGeom>
          <a:noFill/>
        </p:spPr>
      </p:pic>
      <p:sp>
        <p:nvSpPr>
          <p:cNvPr id="11" name="TextBox 10"/>
          <p:cNvSpPr txBox="1"/>
          <p:nvPr/>
        </p:nvSpPr>
        <p:spPr>
          <a:xfrm>
            <a:off x="1391478" y="3429002"/>
            <a:ext cx="4416491" cy="307777"/>
          </a:xfrm>
          <a:prstGeom prst="rect">
            <a:avLst/>
          </a:prstGeom>
          <a:noFill/>
        </p:spPr>
        <p:txBody>
          <a:bodyPr wrap="square" rtlCol="0">
            <a:spAutoFit/>
          </a:bodyPr>
          <a:lstStyle/>
          <a:p>
            <a:r>
              <a:rPr lang="en-US" altLang="zh-CN" sz="1400" dirty="0" smtClean="0"/>
              <a:t>8</a:t>
            </a:r>
            <a:r>
              <a:rPr lang="zh-CN" altLang="en-US" sz="1400" dirty="0" smtClean="0"/>
              <a:t>月</a:t>
            </a:r>
            <a:r>
              <a:rPr lang="en-US" altLang="zh-CN" sz="1400" dirty="0" smtClean="0"/>
              <a:t>17</a:t>
            </a:r>
            <a:r>
              <a:rPr lang="zh-CN" altLang="en-US" sz="1400" dirty="0" smtClean="0"/>
              <a:t>日南赵庄</a:t>
            </a:r>
            <a:r>
              <a:rPr lang="en-US" altLang="zh-CN" sz="1400" dirty="0" smtClean="0"/>
              <a:t>17KW</a:t>
            </a:r>
            <a:r>
              <a:rPr lang="zh-CN" altLang="en-US" sz="1400" dirty="0" smtClean="0"/>
              <a:t>逆变器各组串电流</a:t>
            </a:r>
            <a:endParaRPr lang="zh-CN" altLang="en-US" sz="1400" dirty="0"/>
          </a:p>
        </p:txBody>
      </p:sp>
      <p:sp>
        <p:nvSpPr>
          <p:cNvPr id="12" name="TextBox 11"/>
          <p:cNvSpPr txBox="1"/>
          <p:nvPr/>
        </p:nvSpPr>
        <p:spPr>
          <a:xfrm>
            <a:off x="6672065" y="3429002"/>
            <a:ext cx="4416491" cy="307777"/>
          </a:xfrm>
          <a:prstGeom prst="rect">
            <a:avLst/>
          </a:prstGeom>
          <a:noFill/>
        </p:spPr>
        <p:txBody>
          <a:bodyPr wrap="square" rtlCol="0">
            <a:spAutoFit/>
          </a:bodyPr>
          <a:lstStyle/>
          <a:p>
            <a:r>
              <a:rPr lang="en-US" altLang="zh-CN" sz="1400" dirty="0" smtClean="0"/>
              <a:t>8</a:t>
            </a:r>
            <a:r>
              <a:rPr lang="zh-CN" altLang="en-US" sz="1400" dirty="0" smtClean="0"/>
              <a:t>月</a:t>
            </a:r>
            <a:r>
              <a:rPr lang="en-US" altLang="zh-CN" sz="1400" dirty="0" smtClean="0"/>
              <a:t>26</a:t>
            </a:r>
            <a:r>
              <a:rPr lang="zh-CN" altLang="en-US" sz="1400" dirty="0" smtClean="0"/>
              <a:t>日南赵庄</a:t>
            </a:r>
            <a:r>
              <a:rPr lang="en-US" altLang="zh-CN" sz="1400" dirty="0" smtClean="0"/>
              <a:t>17KW</a:t>
            </a:r>
            <a:r>
              <a:rPr lang="zh-CN" altLang="en-US" sz="1400" dirty="0" smtClean="0"/>
              <a:t>逆变器各组串电流</a:t>
            </a:r>
            <a:endParaRPr lang="zh-CN" altLang="en-US" sz="1400" dirty="0"/>
          </a:p>
        </p:txBody>
      </p:sp>
      <p:pic>
        <p:nvPicPr>
          <p:cNvPr id="14" name="Picture 2"/>
          <p:cNvPicPr>
            <a:picLocks noChangeAspect="1" noChangeArrowheads="1"/>
          </p:cNvPicPr>
          <p:nvPr/>
        </p:nvPicPr>
        <p:blipFill>
          <a:blip r:embed="rId5" cstate="print"/>
          <a:srcRect/>
          <a:stretch>
            <a:fillRect/>
          </a:stretch>
        </p:blipFill>
        <p:spPr bwMode="auto">
          <a:xfrm>
            <a:off x="3458289" y="4000504"/>
            <a:ext cx="5701211" cy="2571768"/>
          </a:xfrm>
          <a:prstGeom prst="rect">
            <a:avLst/>
          </a:prstGeom>
          <a:ln w="88900" cap="sq" cmpd="thickThin">
            <a:solidFill>
              <a:srgbClr val="000000"/>
            </a:solidFill>
            <a:prstDash val="solid"/>
            <a:miter lim="800000"/>
          </a:ln>
          <a:effectLst>
            <a:innerShdw blurRad="76200">
              <a:srgbClr val="000000"/>
            </a:innerShdw>
          </a:effectLst>
        </p:spPr>
      </p:pic>
      <p:sp>
        <p:nvSpPr>
          <p:cNvPr id="10" name="标题 1"/>
          <p:cNvSpPr txBox="1"/>
          <p:nvPr/>
        </p:nvSpPr>
        <p:spPr>
          <a:xfrm>
            <a:off x="76235" y="71414"/>
            <a:ext cx="5296625" cy="492434"/>
          </a:xfrm>
          <a:prstGeom prst="rect">
            <a:avLst/>
          </a:prstGeom>
          <a:noFill/>
          <a:ln>
            <a:noFill/>
          </a:ln>
        </p:spPr>
        <p:txBody>
          <a:bodyPr wrap="none" lIns="91431" tIns="45716" rIns="91431" bIns="45716">
            <a:spAutoFit/>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fontAlgn="auto">
              <a:spcAft>
                <a:spcPts val="0"/>
              </a:spcAft>
              <a:defRPr/>
            </a:pP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分布式光伏集中运维平台</a:t>
            </a:r>
            <a:r>
              <a:rPr lang="en-US" altLang="zh-CN"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a:t>
            </a:r>
            <a:r>
              <a:rPr lang="zh-CN" altLang="en-US" sz="2600" dirty="0" smtClean="0">
                <a:solidFill>
                  <a:srgbClr val="FF0000"/>
                </a:solidFill>
                <a:effectLst>
                  <a:outerShdw blurRad="50800" dist="50800" dir="5400000" algn="ctr" rotWithShape="0">
                    <a:schemeClr val="bg1"/>
                  </a:outerShdw>
                </a:effectLst>
                <a:latin typeface="Arial" panose="020B0604020202020204" pitchFamily="34" charset="0"/>
                <a:cs typeface="Arial" panose="020B0604020202020204" pitchFamily="34" charset="0"/>
                <a:sym typeface="Calibri" panose="020F0502020204030204" pitchFamily="34" charset="0"/>
              </a:rPr>
              <a:t>智能分析</a:t>
            </a:r>
          </a:p>
        </p:txBody>
      </p:sp>
    </p:spTree>
    <p:extLst>
      <p:ext uri="{BB962C8B-B14F-4D97-AF65-F5344CB8AC3E}">
        <p14:creationId xmlns:p14="http://schemas.microsoft.com/office/powerpoint/2010/main" xmlns="" val="1733956634"/>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6235" y="71414"/>
            <a:ext cx="10972800" cy="442320"/>
          </a:xfrm>
          <a:prstGeom prst="rect">
            <a:avLst/>
          </a:prstGeom>
        </p:spPr>
        <p:txBody>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a:defRPr/>
            </a:pPr>
            <a:r>
              <a:rPr lang="zh-CN" altLang="en-US" sz="2600" dirty="0" smtClean="0">
                <a:solidFill>
                  <a:srgbClr val="FF0000"/>
                </a:solidFill>
              </a:rPr>
              <a:t>分布式光伏集中运维平台</a:t>
            </a:r>
            <a:r>
              <a:rPr lang="en-US" altLang="zh-CN" sz="2600" dirty="0" smtClean="0">
                <a:solidFill>
                  <a:srgbClr val="FF0000"/>
                </a:solidFill>
              </a:rPr>
              <a:t>-</a:t>
            </a:r>
            <a:r>
              <a:rPr lang="zh-CN" altLang="en-US" sz="2600" dirty="0" smtClean="0">
                <a:solidFill>
                  <a:srgbClr val="FF0000"/>
                </a:solidFill>
              </a:rPr>
              <a:t>杂草遮挡</a:t>
            </a:r>
          </a:p>
        </p:txBody>
      </p:sp>
      <p:sp>
        <p:nvSpPr>
          <p:cNvPr id="6" name="矩形 49">
            <a:extLst>
              <a:ext uri="{FF2B5EF4-FFF2-40B4-BE49-F238E27FC236}">
                <a16:creationId xmlns:a16="http://schemas.microsoft.com/office/drawing/2014/main" xmlns="" id="{CF2CCA3F-CE56-4AC8-B297-CFC412E5E0E4}"/>
              </a:ext>
            </a:extLst>
          </p:cNvPr>
          <p:cNvSpPr>
            <a:spLocks noChangeArrowheads="1"/>
          </p:cNvSpPr>
          <p:nvPr/>
        </p:nvSpPr>
        <p:spPr bwMode="auto">
          <a:xfrm>
            <a:off x="5602213" y="500062"/>
            <a:ext cx="785813" cy="1281113"/>
          </a:xfrm>
          <a:prstGeom prst="rect">
            <a:avLst/>
          </a:prstGeom>
          <a:noFill/>
          <a:ln w="9525">
            <a:noFill/>
            <a:miter lim="800000"/>
            <a:headEnd/>
            <a:tailEnd/>
          </a:ln>
        </p:spPr>
        <p:txBody>
          <a:bodyPr>
            <a:spAutoFit/>
          </a:bodyPr>
          <a:lstStyle/>
          <a:p>
            <a:pPr>
              <a:lnSpc>
                <a:spcPct val="130000"/>
              </a:lnSpc>
            </a:pPr>
            <a:r>
              <a:rPr lang="en-US" altLang="zh-CN" sz="6000" b="1">
                <a:solidFill>
                  <a:schemeClr val="bg1"/>
                </a:solidFill>
                <a:latin typeface="Calibri" pitchFamily="34" charset="0"/>
              </a:rPr>
              <a:t>+</a:t>
            </a:r>
            <a:endParaRPr lang="zh-CN" altLang="en-US" sz="6000" b="1">
              <a:solidFill>
                <a:schemeClr val="bg1"/>
              </a:solidFill>
              <a:latin typeface="微软雅黑" pitchFamily="34" charset="-122"/>
              <a:ea typeface="微软雅黑" pitchFamily="34" charset="-122"/>
            </a:endParaRPr>
          </a:p>
        </p:txBody>
      </p:sp>
      <p:pic>
        <p:nvPicPr>
          <p:cNvPr id="15" name="Picture 4">
            <a:extLst>
              <a:ext uri="{FF2B5EF4-FFF2-40B4-BE49-F238E27FC236}">
                <a16:creationId xmlns:a16="http://schemas.microsoft.com/office/drawing/2014/main" xmlns="" id="{1F0141DA-AB58-4F36-BEED-DB1D6ACB108B}"/>
              </a:ext>
            </a:extLst>
          </p:cNvPr>
          <p:cNvPicPr>
            <a:picLocks noChangeAspect="1" noChangeArrowheads="1"/>
          </p:cNvPicPr>
          <p:nvPr/>
        </p:nvPicPr>
        <p:blipFill>
          <a:blip r:embed="rId3" cstate="print"/>
          <a:srcRect/>
          <a:stretch>
            <a:fillRect/>
          </a:stretch>
        </p:blipFill>
        <p:spPr bwMode="auto">
          <a:xfrm>
            <a:off x="479425" y="3356992"/>
            <a:ext cx="6944371" cy="3154842"/>
          </a:xfrm>
          <a:prstGeom prst="rect">
            <a:avLst/>
          </a:prstGeom>
          <a:noFill/>
          <a:ln w="9525">
            <a:noFill/>
            <a:miter lim="800000"/>
            <a:headEnd/>
            <a:tailEnd/>
          </a:ln>
        </p:spPr>
      </p:pic>
      <p:pic>
        <p:nvPicPr>
          <p:cNvPr id="16" name="Picture 3" descr="J:\8.8问题电站分析\长清南赵庄17直流侧电流8.7.jpg">
            <a:extLst>
              <a:ext uri="{FF2B5EF4-FFF2-40B4-BE49-F238E27FC236}">
                <a16:creationId xmlns:a16="http://schemas.microsoft.com/office/drawing/2014/main" xmlns="" id="{D0A0A8B1-7AC3-4B69-952E-C06C47877C40}"/>
              </a:ext>
            </a:extLst>
          </p:cNvPr>
          <p:cNvPicPr>
            <a:picLocks noChangeAspect="1" noChangeArrowheads="1"/>
          </p:cNvPicPr>
          <p:nvPr/>
        </p:nvPicPr>
        <p:blipFill>
          <a:blip r:embed="rId4" cstate="print"/>
          <a:srcRect t="21141" b="3693"/>
          <a:stretch>
            <a:fillRect/>
          </a:stretch>
        </p:blipFill>
        <p:spPr bwMode="auto">
          <a:xfrm>
            <a:off x="439470" y="1105685"/>
            <a:ext cx="3206471" cy="1604894"/>
          </a:xfrm>
          <a:prstGeom prst="rect">
            <a:avLst/>
          </a:prstGeom>
          <a:noFill/>
          <a:ln w="9525">
            <a:noFill/>
            <a:miter lim="800000"/>
            <a:headEnd/>
            <a:tailEnd/>
          </a:ln>
        </p:spPr>
      </p:pic>
      <p:pic>
        <p:nvPicPr>
          <p:cNvPr id="17" name="Picture 4" descr="J:\8.8问题电站分析\长清南赵庄17直流侧电流8.26.jpg">
            <a:extLst>
              <a:ext uri="{FF2B5EF4-FFF2-40B4-BE49-F238E27FC236}">
                <a16:creationId xmlns:a16="http://schemas.microsoft.com/office/drawing/2014/main" xmlns="" id="{11FA3651-3A0D-41D3-A506-32A56731143B}"/>
              </a:ext>
            </a:extLst>
          </p:cNvPr>
          <p:cNvPicPr>
            <a:picLocks noChangeAspect="1" noChangeArrowheads="1"/>
          </p:cNvPicPr>
          <p:nvPr/>
        </p:nvPicPr>
        <p:blipFill>
          <a:blip r:embed="rId5" cstate="print"/>
          <a:srcRect t="21951" b="4878"/>
          <a:stretch>
            <a:fillRect/>
          </a:stretch>
        </p:blipFill>
        <p:spPr bwMode="auto">
          <a:xfrm>
            <a:off x="4366022" y="1124744"/>
            <a:ext cx="3152275" cy="1505350"/>
          </a:xfrm>
          <a:prstGeom prst="rect">
            <a:avLst/>
          </a:prstGeom>
          <a:noFill/>
          <a:ln w="9525">
            <a:noFill/>
            <a:miter lim="800000"/>
            <a:headEnd/>
            <a:tailEnd/>
          </a:ln>
        </p:spPr>
      </p:pic>
      <p:sp>
        <p:nvSpPr>
          <p:cNvPr id="18" name="TextBox 6">
            <a:extLst>
              <a:ext uri="{FF2B5EF4-FFF2-40B4-BE49-F238E27FC236}">
                <a16:creationId xmlns:a16="http://schemas.microsoft.com/office/drawing/2014/main" xmlns="" id="{D88D2EC3-753C-4343-B8B4-8AE6A718BECF}"/>
              </a:ext>
            </a:extLst>
          </p:cNvPr>
          <p:cNvSpPr txBox="1">
            <a:spLocks noChangeArrowheads="1"/>
          </p:cNvSpPr>
          <p:nvPr/>
        </p:nvSpPr>
        <p:spPr bwMode="auto">
          <a:xfrm>
            <a:off x="1141145" y="2677587"/>
            <a:ext cx="2059264" cy="523220"/>
          </a:xfrm>
          <a:prstGeom prst="rect">
            <a:avLst/>
          </a:prstGeom>
          <a:noFill/>
          <a:ln w="9525">
            <a:noFill/>
            <a:miter lim="800000"/>
            <a:headEnd/>
            <a:tailEnd/>
          </a:ln>
        </p:spPr>
        <p:txBody>
          <a:bodyPr wrap="square">
            <a:spAutoFit/>
          </a:bodyPr>
          <a:lstStyle/>
          <a:p>
            <a:pPr algn="ctr"/>
            <a:r>
              <a:rPr lang="en-US" altLang="zh-CN" sz="1400" dirty="0">
                <a:latin typeface="Calibri" pitchFamily="34" charset="0"/>
              </a:rPr>
              <a:t>8</a:t>
            </a:r>
            <a:r>
              <a:rPr lang="zh-CN" altLang="en-US" sz="1400" dirty="0">
                <a:latin typeface="Calibri" pitchFamily="34" charset="0"/>
              </a:rPr>
              <a:t>月</a:t>
            </a:r>
            <a:r>
              <a:rPr lang="en-US" altLang="zh-CN" sz="1400" dirty="0">
                <a:latin typeface="Calibri" pitchFamily="34" charset="0"/>
              </a:rPr>
              <a:t>17</a:t>
            </a:r>
            <a:r>
              <a:rPr lang="zh-CN" altLang="en-US" sz="1400" dirty="0">
                <a:latin typeface="Calibri" pitchFamily="34" charset="0"/>
              </a:rPr>
              <a:t>日南赵庄</a:t>
            </a:r>
            <a:r>
              <a:rPr lang="en-US" altLang="zh-CN" sz="1400" dirty="0">
                <a:latin typeface="Calibri" pitchFamily="34" charset="0"/>
              </a:rPr>
              <a:t>17KW</a:t>
            </a:r>
            <a:r>
              <a:rPr lang="zh-CN" altLang="en-US" sz="1400" dirty="0">
                <a:latin typeface="Calibri" pitchFamily="34" charset="0"/>
              </a:rPr>
              <a:t>逆变器各组串电流</a:t>
            </a:r>
          </a:p>
        </p:txBody>
      </p:sp>
      <p:sp>
        <p:nvSpPr>
          <p:cNvPr id="19" name="TextBox 7">
            <a:extLst>
              <a:ext uri="{FF2B5EF4-FFF2-40B4-BE49-F238E27FC236}">
                <a16:creationId xmlns:a16="http://schemas.microsoft.com/office/drawing/2014/main" xmlns="" id="{7641F331-0F7E-483A-8FC9-0959F6875E01}"/>
              </a:ext>
            </a:extLst>
          </p:cNvPr>
          <p:cNvSpPr txBox="1">
            <a:spLocks noChangeArrowheads="1"/>
          </p:cNvSpPr>
          <p:nvPr/>
        </p:nvSpPr>
        <p:spPr bwMode="auto">
          <a:xfrm>
            <a:off x="4912122" y="2677587"/>
            <a:ext cx="2058353" cy="523220"/>
          </a:xfrm>
          <a:prstGeom prst="rect">
            <a:avLst/>
          </a:prstGeom>
          <a:noFill/>
          <a:ln w="9525">
            <a:noFill/>
            <a:miter lim="800000"/>
            <a:headEnd/>
            <a:tailEnd/>
          </a:ln>
        </p:spPr>
        <p:txBody>
          <a:bodyPr wrap="square">
            <a:spAutoFit/>
          </a:bodyPr>
          <a:lstStyle/>
          <a:p>
            <a:pPr algn="ctr"/>
            <a:r>
              <a:rPr lang="en-US" altLang="zh-CN" sz="1400" dirty="0">
                <a:latin typeface="Calibri" pitchFamily="34" charset="0"/>
              </a:rPr>
              <a:t>8</a:t>
            </a:r>
            <a:r>
              <a:rPr lang="zh-CN" altLang="en-US" sz="1400" dirty="0">
                <a:latin typeface="Calibri" pitchFamily="34" charset="0"/>
              </a:rPr>
              <a:t>月</a:t>
            </a:r>
            <a:r>
              <a:rPr lang="en-US" altLang="zh-CN" sz="1400" dirty="0">
                <a:latin typeface="Calibri" pitchFamily="34" charset="0"/>
              </a:rPr>
              <a:t>26</a:t>
            </a:r>
            <a:r>
              <a:rPr lang="zh-CN" altLang="en-US" sz="1400" dirty="0">
                <a:latin typeface="Calibri" pitchFamily="34" charset="0"/>
              </a:rPr>
              <a:t>日南赵庄</a:t>
            </a:r>
            <a:r>
              <a:rPr lang="en-US" altLang="zh-CN" sz="1400" dirty="0">
                <a:latin typeface="Calibri" pitchFamily="34" charset="0"/>
              </a:rPr>
              <a:t>17KW</a:t>
            </a:r>
            <a:r>
              <a:rPr lang="zh-CN" altLang="en-US" sz="1400" dirty="0">
                <a:latin typeface="Calibri" pitchFamily="34" charset="0"/>
              </a:rPr>
              <a:t>逆变器各组串电流</a:t>
            </a:r>
          </a:p>
        </p:txBody>
      </p:sp>
      <p:pic>
        <p:nvPicPr>
          <p:cNvPr id="20" name="Picture 2">
            <a:extLst>
              <a:ext uri="{FF2B5EF4-FFF2-40B4-BE49-F238E27FC236}">
                <a16:creationId xmlns:a16="http://schemas.microsoft.com/office/drawing/2014/main" xmlns="" id="{6EBBE2FF-CAFE-47BB-AA12-70C7A3089B13}"/>
              </a:ext>
            </a:extLst>
          </p:cNvPr>
          <p:cNvPicPr>
            <a:picLocks noChangeAspect="1" noChangeArrowheads="1"/>
          </p:cNvPicPr>
          <p:nvPr/>
        </p:nvPicPr>
        <p:blipFill>
          <a:blip r:embed="rId6" cstate="print"/>
          <a:srcRect/>
          <a:stretch>
            <a:fillRect/>
          </a:stretch>
        </p:blipFill>
        <p:spPr bwMode="auto">
          <a:xfrm>
            <a:off x="8184232" y="4516910"/>
            <a:ext cx="3372194" cy="1872207"/>
          </a:xfrm>
          <a:prstGeom prst="rect">
            <a:avLst/>
          </a:prstGeom>
          <a:ln w="88900" cap="sq" cmpd="thickThin">
            <a:solidFill>
              <a:srgbClr val="000000"/>
            </a:solidFill>
            <a:prstDash val="solid"/>
            <a:miter lim="800000"/>
          </a:ln>
          <a:effectLst>
            <a:innerShdw blurRad="76200">
              <a:srgbClr val="000000"/>
            </a:innerShdw>
          </a:effectLst>
        </p:spPr>
      </p:pic>
      <p:sp>
        <p:nvSpPr>
          <p:cNvPr id="21" name="TextBox 7">
            <a:extLst>
              <a:ext uri="{FF2B5EF4-FFF2-40B4-BE49-F238E27FC236}">
                <a16:creationId xmlns:a16="http://schemas.microsoft.com/office/drawing/2014/main" xmlns="" id="{337F4B67-9F44-4F5E-96DE-8C6E571A52A7}"/>
              </a:ext>
            </a:extLst>
          </p:cNvPr>
          <p:cNvSpPr txBox="1">
            <a:spLocks noChangeArrowheads="1"/>
          </p:cNvSpPr>
          <p:nvPr/>
        </p:nvSpPr>
        <p:spPr bwMode="auto">
          <a:xfrm>
            <a:off x="2759821" y="747822"/>
            <a:ext cx="3116535" cy="307777"/>
          </a:xfrm>
          <a:prstGeom prst="rect">
            <a:avLst/>
          </a:prstGeom>
          <a:noFill/>
          <a:ln w="9525">
            <a:noFill/>
            <a:miter lim="800000"/>
            <a:headEnd/>
            <a:tailEnd/>
          </a:ln>
        </p:spPr>
        <p:txBody>
          <a:bodyPr wrap="square">
            <a:spAutoFit/>
          </a:bodyPr>
          <a:lstStyle/>
          <a:p>
            <a:pPr algn="ctr"/>
            <a:r>
              <a:rPr lang="zh-CN" altLang="en-US" sz="1400" dirty="0">
                <a:latin typeface="Calibri" pitchFamily="34" charset="0"/>
              </a:rPr>
              <a:t>南赵庄电站现场杂草遮挡案例</a:t>
            </a:r>
          </a:p>
        </p:txBody>
      </p:sp>
      <p:pic>
        <p:nvPicPr>
          <p:cNvPr id="22" name="Picture 3">
            <a:extLst>
              <a:ext uri="{FF2B5EF4-FFF2-40B4-BE49-F238E27FC236}">
                <a16:creationId xmlns:a16="http://schemas.microsoft.com/office/drawing/2014/main" xmlns="" id="{087F1918-A56D-445B-AFCA-D78758916719}"/>
              </a:ext>
            </a:extLst>
          </p:cNvPr>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8797067" y="884239"/>
            <a:ext cx="1760029" cy="34305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6235" y="71414"/>
            <a:ext cx="10972800" cy="442320"/>
          </a:xfrm>
          <a:prstGeom prst="rect">
            <a:avLst/>
          </a:prstGeom>
        </p:spPr>
        <p:txBody>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a:defRPr/>
            </a:pPr>
            <a:r>
              <a:rPr lang="zh-CN" altLang="en-US" sz="2600" dirty="0" smtClean="0">
                <a:solidFill>
                  <a:srgbClr val="FF0000"/>
                </a:solidFill>
              </a:rPr>
              <a:t>系统规划</a:t>
            </a:r>
          </a:p>
        </p:txBody>
      </p:sp>
      <p:sp>
        <p:nvSpPr>
          <p:cNvPr id="6" name="矩形 49">
            <a:extLst>
              <a:ext uri="{FF2B5EF4-FFF2-40B4-BE49-F238E27FC236}">
                <a16:creationId xmlns:a16="http://schemas.microsoft.com/office/drawing/2014/main" xmlns="" id="{CF2CCA3F-CE56-4AC8-B297-CFC412E5E0E4}"/>
              </a:ext>
            </a:extLst>
          </p:cNvPr>
          <p:cNvSpPr>
            <a:spLocks noChangeArrowheads="1"/>
          </p:cNvSpPr>
          <p:nvPr/>
        </p:nvSpPr>
        <p:spPr bwMode="auto">
          <a:xfrm>
            <a:off x="5602213" y="500062"/>
            <a:ext cx="785813" cy="1281113"/>
          </a:xfrm>
          <a:prstGeom prst="rect">
            <a:avLst/>
          </a:prstGeom>
          <a:noFill/>
          <a:ln w="9525">
            <a:noFill/>
            <a:miter lim="800000"/>
            <a:headEnd/>
            <a:tailEnd/>
          </a:ln>
        </p:spPr>
        <p:txBody>
          <a:bodyPr>
            <a:spAutoFit/>
          </a:bodyPr>
          <a:lstStyle/>
          <a:p>
            <a:pPr>
              <a:lnSpc>
                <a:spcPct val="130000"/>
              </a:lnSpc>
            </a:pPr>
            <a:r>
              <a:rPr lang="en-US" altLang="zh-CN" sz="6000" b="1">
                <a:solidFill>
                  <a:schemeClr val="bg1"/>
                </a:solidFill>
                <a:latin typeface="Calibri" pitchFamily="34" charset="0"/>
              </a:rPr>
              <a:t>+</a:t>
            </a:r>
            <a:endParaRPr lang="zh-CN" altLang="en-US" sz="6000" b="1">
              <a:solidFill>
                <a:schemeClr val="bg1"/>
              </a:solidFill>
              <a:latin typeface="微软雅黑" pitchFamily="34" charset="-122"/>
              <a:ea typeface="微软雅黑" pitchFamily="34" charset="-122"/>
            </a:endParaRPr>
          </a:p>
        </p:txBody>
      </p:sp>
      <p:pic>
        <p:nvPicPr>
          <p:cNvPr id="7" name="图片 6">
            <a:extLst>
              <a:ext uri="{FF2B5EF4-FFF2-40B4-BE49-F238E27FC236}">
                <a16:creationId xmlns:a16="http://schemas.microsoft.com/office/drawing/2014/main" xmlns="" id="{572704C4-AEC6-4C35-8D5D-8D82AE299F42}"/>
              </a:ext>
            </a:extLst>
          </p:cNvPr>
          <p:cNvPicPr>
            <a:picLocks noChangeAspect="1"/>
          </p:cNvPicPr>
          <p:nvPr/>
        </p:nvPicPr>
        <p:blipFill>
          <a:blip r:embed="rId3" cstate="print"/>
          <a:stretch>
            <a:fillRect/>
          </a:stretch>
        </p:blipFill>
        <p:spPr>
          <a:xfrm>
            <a:off x="223766" y="1172196"/>
            <a:ext cx="7712021" cy="4993654"/>
          </a:xfrm>
          <a:prstGeom prst="rect">
            <a:avLst/>
          </a:prstGeom>
        </p:spPr>
      </p:pic>
      <p:sp>
        <p:nvSpPr>
          <p:cNvPr id="8" name="矩形 7">
            <a:extLst>
              <a:ext uri="{FF2B5EF4-FFF2-40B4-BE49-F238E27FC236}">
                <a16:creationId xmlns:a16="http://schemas.microsoft.com/office/drawing/2014/main" xmlns="" id="{590D33FD-B112-4A14-A1AE-68404E3754D7}"/>
              </a:ext>
            </a:extLst>
          </p:cNvPr>
          <p:cNvSpPr/>
          <p:nvPr/>
        </p:nvSpPr>
        <p:spPr>
          <a:xfrm>
            <a:off x="8071941" y="1545364"/>
            <a:ext cx="3879674"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eaLnBrk="1" hangingPunct="1"/>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数据可视化。</a:t>
            </a:r>
            <a:endParaRPr lang="en-US" altLang="zh-CN" dirty="0">
              <a:latin typeface="微软雅黑" panose="020B0503020204020204" pitchFamily="34" charset="-122"/>
              <a:ea typeface="微软雅黑" panose="020B0503020204020204" pitchFamily="34" charset="-122"/>
            </a:endParaRPr>
          </a:p>
          <a:p>
            <a:pPr eaLnBrk="1" hangingPunct="1"/>
            <a:r>
              <a:rPr lang="zh-CN" altLang="en-US" dirty="0">
                <a:latin typeface="微软雅黑" panose="020B0503020204020204" pitchFamily="34" charset="-122"/>
                <a:ea typeface="微软雅黑" panose="020B0503020204020204" pitchFamily="34" charset="-122"/>
              </a:rPr>
              <a:t>任意查询，深度查询，信息容易得到 。</a:t>
            </a:r>
            <a:endParaRPr lang="en-US" altLang="zh-CN" dirty="0">
              <a:latin typeface="微软雅黑" panose="020B0503020204020204" pitchFamily="34" charset="-122"/>
              <a:ea typeface="微软雅黑" panose="020B0503020204020204" pitchFamily="34" charset="-122"/>
            </a:endParaRPr>
          </a:p>
          <a:p>
            <a:pPr eaLnBrk="1" hangingPunct="1"/>
            <a:endParaRPr lang="en-US" altLang="zh-CN" dirty="0">
              <a:latin typeface="微软雅黑" panose="020B0503020204020204" pitchFamily="34" charset="-122"/>
              <a:ea typeface="微软雅黑" panose="020B0503020204020204" pitchFamily="34" charset="-122"/>
            </a:endParaRPr>
          </a:p>
          <a:p>
            <a:pPr eaLnBrk="1" hangingPunct="1"/>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信息实时化。</a:t>
            </a:r>
            <a:endParaRPr lang="en-US" altLang="zh-CN" dirty="0">
              <a:latin typeface="微软雅黑" panose="020B0503020204020204" pitchFamily="34" charset="-122"/>
              <a:ea typeface="微软雅黑" panose="020B0503020204020204" pitchFamily="34" charset="-122"/>
            </a:endParaRPr>
          </a:p>
          <a:p>
            <a:pPr eaLnBrk="1" hangingPunct="1"/>
            <a:r>
              <a:rPr lang="zh-CN" altLang="en-US" dirty="0">
                <a:latin typeface="微软雅黑" panose="020B0503020204020204" pitchFamily="34" charset="-122"/>
                <a:ea typeface="微软雅黑" panose="020B0503020204020204" pitchFamily="34" charset="-122"/>
              </a:rPr>
              <a:t>随时推送最新信息（告警，巡检、预警、诊断，最新告警分析，持续告警，电站评价、告警激活失败） </a:t>
            </a:r>
            <a:endParaRPr lang="en-US" altLang="zh-CN" dirty="0">
              <a:latin typeface="微软雅黑" panose="020B0503020204020204" pitchFamily="34" charset="-122"/>
              <a:ea typeface="微软雅黑" panose="020B0503020204020204" pitchFamily="34" charset="-122"/>
            </a:endParaRPr>
          </a:p>
          <a:p>
            <a:pPr eaLnBrk="1" hangingPunct="1"/>
            <a:endParaRPr lang="en-US" altLang="zh-CN" dirty="0">
              <a:latin typeface="微软雅黑" panose="020B0503020204020204" pitchFamily="34" charset="-122"/>
              <a:ea typeface="微软雅黑" panose="020B0503020204020204" pitchFamily="34" charset="-122"/>
            </a:endParaRPr>
          </a:p>
          <a:p>
            <a:pPr eaLnBrk="1" hangingPunct="1"/>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运维流程化。 </a:t>
            </a:r>
            <a:endParaRPr lang="en-US" altLang="zh-CN" dirty="0">
              <a:latin typeface="微软雅黑" panose="020B0503020204020204" pitchFamily="34" charset="-122"/>
              <a:ea typeface="微软雅黑" panose="020B0503020204020204" pitchFamily="34" charset="-122"/>
            </a:endParaRPr>
          </a:p>
          <a:p>
            <a:pPr eaLnBrk="1" hangingPunct="1"/>
            <a:r>
              <a:rPr lang="zh-CN" altLang="en-US" dirty="0">
                <a:latin typeface="微软雅黑" panose="020B0503020204020204" pitchFamily="34" charset="-122"/>
                <a:ea typeface="微软雅黑" panose="020B0503020204020204" pitchFamily="34" charset="-122"/>
              </a:rPr>
              <a:t>巡检流程、诊断流程、转告警流程、告警分析、电站评价</a:t>
            </a:r>
            <a:endParaRPr lang="en-US" altLang="zh-CN" dirty="0">
              <a:latin typeface="微软雅黑" panose="020B0503020204020204" pitchFamily="34" charset="-122"/>
              <a:ea typeface="微软雅黑" panose="020B0503020204020204" pitchFamily="34" charset="-122"/>
            </a:endParaRPr>
          </a:p>
          <a:p>
            <a:pPr eaLnBrk="1" hangingPunct="1"/>
            <a:endParaRPr lang="en-US" altLang="zh-CN" dirty="0">
              <a:latin typeface="微软雅黑" panose="020B0503020204020204" pitchFamily="34" charset="-122"/>
              <a:ea typeface="微软雅黑" panose="020B0503020204020204" pitchFamily="34" charset="-122"/>
            </a:endParaRPr>
          </a:p>
          <a:p>
            <a:pPr eaLnBrk="1" hangingPunct="1"/>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分析智能化。</a:t>
            </a:r>
            <a:endParaRPr lang="en-US" altLang="zh-CN" dirty="0">
              <a:latin typeface="微软雅黑" panose="020B0503020204020204" pitchFamily="34" charset="-122"/>
              <a:ea typeface="微软雅黑" panose="020B0503020204020204" pitchFamily="34" charset="-122"/>
            </a:endParaRPr>
          </a:p>
          <a:p>
            <a:pPr eaLnBrk="1" hangingPunct="1"/>
            <a:r>
              <a:rPr lang="zh-CN" altLang="en-US" dirty="0">
                <a:latin typeface="微软雅黑" panose="020B0503020204020204" pitchFamily="34" charset="-122"/>
                <a:ea typeface="微软雅黑" panose="020B0503020204020204" pitchFamily="34" charset="-122"/>
              </a:rPr>
              <a:t>决策树，发电预测，遮挡，图像分析。</a:t>
            </a:r>
          </a:p>
        </p:txBody>
      </p:sp>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6235" y="71414"/>
            <a:ext cx="10972800" cy="442320"/>
          </a:xfrm>
          <a:prstGeom prst="rect">
            <a:avLst/>
          </a:prstGeom>
        </p:spPr>
        <p:txBody>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a:defRPr/>
            </a:pPr>
            <a:r>
              <a:rPr lang="zh-CN" altLang="en-US" sz="2600" dirty="0" smtClean="0">
                <a:solidFill>
                  <a:srgbClr val="FF0000"/>
                </a:solidFill>
              </a:rPr>
              <a:t>系统规划</a:t>
            </a:r>
          </a:p>
        </p:txBody>
      </p:sp>
      <p:sp>
        <p:nvSpPr>
          <p:cNvPr id="6" name="矩形 49">
            <a:extLst>
              <a:ext uri="{FF2B5EF4-FFF2-40B4-BE49-F238E27FC236}">
                <a16:creationId xmlns:a16="http://schemas.microsoft.com/office/drawing/2014/main" xmlns="" id="{CF2CCA3F-CE56-4AC8-B297-CFC412E5E0E4}"/>
              </a:ext>
            </a:extLst>
          </p:cNvPr>
          <p:cNvSpPr>
            <a:spLocks noChangeArrowheads="1"/>
          </p:cNvSpPr>
          <p:nvPr/>
        </p:nvSpPr>
        <p:spPr bwMode="auto">
          <a:xfrm>
            <a:off x="5602213" y="500062"/>
            <a:ext cx="785813" cy="1281113"/>
          </a:xfrm>
          <a:prstGeom prst="rect">
            <a:avLst/>
          </a:prstGeom>
          <a:noFill/>
          <a:ln w="9525">
            <a:noFill/>
            <a:miter lim="800000"/>
            <a:headEnd/>
            <a:tailEnd/>
          </a:ln>
        </p:spPr>
        <p:txBody>
          <a:bodyPr>
            <a:spAutoFit/>
          </a:bodyPr>
          <a:lstStyle/>
          <a:p>
            <a:pPr>
              <a:lnSpc>
                <a:spcPct val="130000"/>
              </a:lnSpc>
            </a:pPr>
            <a:r>
              <a:rPr lang="en-US" altLang="zh-CN" sz="6000" b="1">
                <a:solidFill>
                  <a:schemeClr val="bg1"/>
                </a:solidFill>
                <a:latin typeface="Calibri" pitchFamily="34" charset="0"/>
              </a:rPr>
              <a:t>+</a:t>
            </a:r>
            <a:endParaRPr lang="zh-CN" altLang="en-US" sz="6000" b="1">
              <a:solidFill>
                <a:schemeClr val="bg1"/>
              </a:solidFill>
              <a:latin typeface="微软雅黑" pitchFamily="34" charset="-122"/>
              <a:ea typeface="微软雅黑" pitchFamily="34" charset="-122"/>
            </a:endParaRPr>
          </a:p>
        </p:txBody>
      </p:sp>
      <p:pic>
        <p:nvPicPr>
          <p:cNvPr id="12" name="图片 11">
            <a:extLst>
              <a:ext uri="{FF2B5EF4-FFF2-40B4-BE49-F238E27FC236}">
                <a16:creationId xmlns:a16="http://schemas.microsoft.com/office/drawing/2014/main" xmlns="" id="{856A4F1E-0919-4363-B29C-5569CE8E27B1}"/>
              </a:ext>
            </a:extLst>
          </p:cNvPr>
          <p:cNvPicPr>
            <a:picLocks noChangeAspect="1"/>
          </p:cNvPicPr>
          <p:nvPr/>
        </p:nvPicPr>
        <p:blipFill>
          <a:blip r:embed="rId3" cstate="print"/>
          <a:stretch>
            <a:fillRect/>
          </a:stretch>
        </p:blipFill>
        <p:spPr>
          <a:xfrm>
            <a:off x="1847528" y="980728"/>
            <a:ext cx="8424936" cy="5470403"/>
          </a:xfrm>
          <a:prstGeom prst="rect">
            <a:avLst/>
          </a:prstGeom>
        </p:spPr>
      </p:pic>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6235" y="71414"/>
            <a:ext cx="10972800" cy="442320"/>
          </a:xfrm>
          <a:prstGeom prst="rect">
            <a:avLst/>
          </a:prstGeom>
        </p:spPr>
        <p:txBody>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a:defRPr/>
            </a:pPr>
            <a:r>
              <a:rPr lang="zh-CN" altLang="en-US" sz="2600" dirty="0" smtClean="0">
                <a:solidFill>
                  <a:srgbClr val="FF0000"/>
                </a:solidFill>
              </a:rPr>
              <a:t>分布式光伏集中运维平台</a:t>
            </a:r>
            <a:r>
              <a:rPr lang="en-US" altLang="zh-CN" sz="2600" dirty="0" smtClean="0">
                <a:solidFill>
                  <a:srgbClr val="FF0000"/>
                </a:solidFill>
              </a:rPr>
              <a:t>-</a:t>
            </a:r>
            <a:r>
              <a:rPr lang="zh-CN" altLang="en-US" sz="2600" dirty="0" smtClean="0">
                <a:solidFill>
                  <a:srgbClr val="FF0000"/>
                </a:solidFill>
              </a:rPr>
              <a:t>系统框架</a:t>
            </a:r>
          </a:p>
        </p:txBody>
      </p:sp>
      <p:pic>
        <p:nvPicPr>
          <p:cNvPr id="8" name="图片 7">
            <a:extLst>
              <a:ext uri="{FF2B5EF4-FFF2-40B4-BE49-F238E27FC236}">
                <a16:creationId xmlns:a16="http://schemas.microsoft.com/office/drawing/2014/main" xmlns="" id="{69B33E1A-EC48-4A7F-A7E7-54B9254D8FA8}"/>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495600" y="836712"/>
            <a:ext cx="7416824" cy="5795421"/>
          </a:xfrm>
          <a:prstGeom prst="rect">
            <a:avLst/>
          </a:prstGeom>
        </p:spPr>
      </p:pic>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6235" y="71414"/>
            <a:ext cx="10972800" cy="442320"/>
          </a:xfrm>
          <a:prstGeom prst="rect">
            <a:avLst/>
          </a:prstGeom>
        </p:spPr>
        <p:txBody>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a:defRPr/>
            </a:pPr>
            <a:r>
              <a:rPr lang="zh-CN" altLang="en-US" sz="2600" dirty="0" smtClean="0">
                <a:solidFill>
                  <a:srgbClr val="FF0000"/>
                </a:solidFill>
              </a:rPr>
              <a:t>总结</a:t>
            </a:r>
          </a:p>
        </p:txBody>
      </p:sp>
      <p:sp>
        <p:nvSpPr>
          <p:cNvPr id="4" name="灯片编号占位符 2"/>
          <p:cNvSpPr txBox="1">
            <a:spLocks/>
          </p:cNvSpPr>
          <p:nvPr/>
        </p:nvSpPr>
        <p:spPr>
          <a:xfrm>
            <a:off x="11483975" y="5906260"/>
            <a:ext cx="433388" cy="364282"/>
          </a:xfrm>
          <a:prstGeom prst="rect">
            <a:avLst/>
          </a:prstGeom>
          <a:noFill/>
          <a:ln>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77F745CB-A2C8-48B7-94FB-ED504BC236F2}" type="slidenum">
              <a:rPr kumimoji="0" lang="en-US" altLang="zh-CN"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47</a:t>
            </a:fld>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流程图: 过程 5">
            <a:extLst>
              <a:ext uri="{FF2B5EF4-FFF2-40B4-BE49-F238E27FC236}"/>
            </a:extLst>
          </p:cNvPr>
          <p:cNvSpPr/>
          <p:nvPr/>
        </p:nvSpPr>
        <p:spPr>
          <a:xfrm>
            <a:off x="6048375" y="859591"/>
            <a:ext cx="5143500" cy="1102924"/>
          </a:xfrm>
          <a:prstGeom prst="flowChartProcess">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zh-CN" altLang="en-US" b="1" dirty="0">
                <a:solidFill>
                  <a:schemeClr val="tx1"/>
                </a:solidFill>
              </a:rPr>
              <a:t>一切都在云上，系统互联互通，在基础云服务上运行。</a:t>
            </a:r>
          </a:p>
        </p:txBody>
      </p:sp>
      <p:sp>
        <p:nvSpPr>
          <p:cNvPr id="7" name="流程图: 过程 6">
            <a:extLst>
              <a:ext uri="{FF2B5EF4-FFF2-40B4-BE49-F238E27FC236}"/>
            </a:extLst>
          </p:cNvPr>
          <p:cNvSpPr/>
          <p:nvPr/>
        </p:nvSpPr>
        <p:spPr>
          <a:xfrm>
            <a:off x="904875" y="859591"/>
            <a:ext cx="4857750" cy="1102924"/>
          </a:xfrm>
          <a:prstGeom prst="flowChartProcess">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9" name="流程图: 过程 8">
            <a:extLst>
              <a:ext uri="{FF2B5EF4-FFF2-40B4-BE49-F238E27FC236}"/>
            </a:extLst>
          </p:cNvPr>
          <p:cNvSpPr/>
          <p:nvPr/>
        </p:nvSpPr>
        <p:spPr>
          <a:xfrm>
            <a:off x="904875" y="2060425"/>
            <a:ext cx="4857750" cy="1062608"/>
          </a:xfrm>
          <a:prstGeom prst="flowChartProcess">
            <a:avLst/>
          </a:prstGeom>
          <a:solidFill>
            <a:srgbClr val="FB71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矩形 9">
            <a:extLst>
              <a:ext uri="{FF2B5EF4-FFF2-40B4-BE49-F238E27FC236}"/>
            </a:extLst>
          </p:cNvPr>
          <p:cNvSpPr/>
          <p:nvPr/>
        </p:nvSpPr>
        <p:spPr>
          <a:xfrm>
            <a:off x="1119188" y="2146815"/>
            <a:ext cx="4276725" cy="830997"/>
          </a:xfrm>
          <a:prstGeom prst="rect">
            <a:avLst/>
          </a:prstGeom>
        </p:spPr>
        <p:txBody>
          <a:bodyPr>
            <a:spAutoFit/>
          </a:bodyPr>
          <a:lstStyle/>
          <a:p>
            <a:pPr eaLnBrk="1" fontAlgn="auto" hangingPunct="1">
              <a:lnSpc>
                <a:spcPct val="150000"/>
              </a:lnSpc>
              <a:spcBef>
                <a:spcPts val="0"/>
              </a:spcBef>
              <a:spcAft>
                <a:spcPts val="0"/>
              </a:spcAft>
              <a:defRPr/>
            </a:pPr>
            <a:r>
              <a:rPr lang="en-US" altLang="zh-CN" sz="3200" dirty="0">
                <a:solidFill>
                  <a:schemeClr val="bg1"/>
                </a:solidFill>
                <a:latin typeface="微软雅黑" panose="020B0503020204020204" pitchFamily="34" charset="-122"/>
              </a:rPr>
              <a:t>2 </a:t>
            </a:r>
            <a:r>
              <a:rPr lang="zh-CN" altLang="en-US" sz="3200" dirty="0">
                <a:solidFill>
                  <a:schemeClr val="bg1"/>
                </a:solidFill>
                <a:latin typeface="微软雅黑" panose="020B0503020204020204" pitchFamily="34" charset="-122"/>
              </a:rPr>
              <a:t>采集自动化</a:t>
            </a:r>
            <a:endParaRPr lang="zh-CN" altLang="en-US" sz="3200" dirty="0">
              <a:solidFill>
                <a:schemeClr val="bg1"/>
              </a:solidFill>
              <a:latin typeface="+mn-lt"/>
              <a:ea typeface="+mn-ea"/>
            </a:endParaRPr>
          </a:p>
        </p:txBody>
      </p:sp>
      <p:sp>
        <p:nvSpPr>
          <p:cNvPr id="11" name="流程图: 过程 10">
            <a:extLst>
              <a:ext uri="{FF2B5EF4-FFF2-40B4-BE49-F238E27FC236}"/>
            </a:extLst>
          </p:cNvPr>
          <p:cNvSpPr/>
          <p:nvPr/>
        </p:nvSpPr>
        <p:spPr>
          <a:xfrm>
            <a:off x="6048375" y="2060424"/>
            <a:ext cx="5143500" cy="1059729"/>
          </a:xfrm>
          <a:prstGeom prst="flowChartProcess">
            <a:avLst/>
          </a:prstGeom>
          <a:solidFill>
            <a:schemeClr val="bg1">
              <a:lumMod val="95000"/>
            </a:scheme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矩形 11">
            <a:extLst>
              <a:ext uri="{FF2B5EF4-FFF2-40B4-BE49-F238E27FC236}"/>
            </a:extLst>
          </p:cNvPr>
          <p:cNvSpPr/>
          <p:nvPr/>
        </p:nvSpPr>
        <p:spPr>
          <a:xfrm>
            <a:off x="6197601" y="2132417"/>
            <a:ext cx="5000625" cy="923330"/>
          </a:xfrm>
          <a:prstGeom prst="rect">
            <a:avLst/>
          </a:prstGeom>
        </p:spPr>
        <p:txBody>
          <a:bodyPr>
            <a:spAutoFit/>
          </a:bodyPr>
          <a:lstStyle/>
          <a:p>
            <a:pPr fontAlgn="auto">
              <a:lnSpc>
                <a:spcPct val="150000"/>
              </a:lnSpc>
              <a:spcBef>
                <a:spcPts val="0"/>
              </a:spcBef>
              <a:spcAft>
                <a:spcPts val="0"/>
              </a:spcAft>
              <a:defRPr/>
            </a:pPr>
            <a:r>
              <a:rPr lang="en-US" altLang="zh-CN" b="1" dirty="0">
                <a:latin typeface="+mn-lt"/>
                <a:ea typeface="+mn-ea"/>
              </a:rPr>
              <a:t>PC</a:t>
            </a:r>
            <a:r>
              <a:rPr lang="zh-CN" altLang="en-US" b="1" dirty="0">
                <a:latin typeface="+mn-lt"/>
                <a:ea typeface="+mn-ea"/>
              </a:rPr>
              <a:t>端人工录入辅助、移动终端随时采集上传、</a:t>
            </a:r>
            <a:r>
              <a:rPr lang="zh-CN" altLang="en-US" b="1" dirty="0"/>
              <a:t>智能传感器自动采集。</a:t>
            </a:r>
            <a:endParaRPr lang="zh-CN" altLang="en-US" b="1" dirty="0">
              <a:latin typeface="+mn-lt"/>
              <a:ea typeface="+mn-ea"/>
            </a:endParaRPr>
          </a:p>
        </p:txBody>
      </p:sp>
      <p:sp>
        <p:nvSpPr>
          <p:cNvPr id="13" name="流程图: 过程 12">
            <a:extLst>
              <a:ext uri="{FF2B5EF4-FFF2-40B4-BE49-F238E27FC236}"/>
            </a:extLst>
          </p:cNvPr>
          <p:cNvSpPr/>
          <p:nvPr/>
        </p:nvSpPr>
        <p:spPr>
          <a:xfrm>
            <a:off x="6048375" y="3284295"/>
            <a:ext cx="5143500" cy="1059729"/>
          </a:xfrm>
          <a:prstGeom prst="flowChartProcess">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4" name="流程图: 过程 13">
            <a:extLst>
              <a:ext uri="{FF2B5EF4-FFF2-40B4-BE49-F238E27FC236}"/>
            </a:extLst>
          </p:cNvPr>
          <p:cNvSpPr/>
          <p:nvPr/>
        </p:nvSpPr>
        <p:spPr>
          <a:xfrm>
            <a:off x="904875" y="3241100"/>
            <a:ext cx="4857750" cy="1102924"/>
          </a:xfrm>
          <a:prstGeom prst="flowChartProcess">
            <a:avLst/>
          </a:prstGeom>
          <a:ln/>
        </p:spPr>
        <p:style>
          <a:lnRef idx="3">
            <a:schemeClr val="lt1"/>
          </a:lnRef>
          <a:fillRef idx="1">
            <a:schemeClr val="accent4"/>
          </a:fillRef>
          <a:effectRef idx="1">
            <a:schemeClr val="accent4"/>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矩形 37"/>
          <p:cNvSpPr>
            <a:spLocks noChangeArrowheads="1"/>
          </p:cNvSpPr>
          <p:nvPr/>
        </p:nvSpPr>
        <p:spPr bwMode="auto">
          <a:xfrm>
            <a:off x="6191251" y="3428280"/>
            <a:ext cx="4786313" cy="923330"/>
          </a:xfrm>
          <a:prstGeom prst="rect">
            <a:avLst/>
          </a:prstGeom>
          <a:noFill/>
          <a:ln w="9525">
            <a:noFill/>
            <a:miter lim="800000"/>
            <a:headEnd/>
            <a:tailEnd/>
          </a:ln>
        </p:spPr>
        <p:txBody>
          <a:bodyPr>
            <a:spAutoFit/>
          </a:bodyPr>
          <a:lstStyle/>
          <a:p>
            <a:pPr>
              <a:lnSpc>
                <a:spcPct val="150000"/>
              </a:lnSpc>
            </a:pPr>
            <a:r>
              <a:rPr lang="zh-CN" altLang="en-US" b="1"/>
              <a:t>一套组织架构、一套账户体系、一套数据规范。</a:t>
            </a:r>
            <a:endParaRPr lang="zh-CN" altLang="zh-CN" b="1"/>
          </a:p>
        </p:txBody>
      </p:sp>
      <p:sp>
        <p:nvSpPr>
          <p:cNvPr id="16" name="矩形 15">
            <a:extLst>
              <a:ext uri="{FF2B5EF4-FFF2-40B4-BE49-F238E27FC236}"/>
            </a:extLst>
          </p:cNvPr>
          <p:cNvSpPr/>
          <p:nvPr/>
        </p:nvSpPr>
        <p:spPr>
          <a:xfrm>
            <a:off x="1119188" y="3393724"/>
            <a:ext cx="4276725" cy="830997"/>
          </a:xfrm>
          <a:prstGeom prst="rect">
            <a:avLst/>
          </a:prstGeom>
        </p:spPr>
        <p:txBody>
          <a:bodyPr>
            <a:spAutoFit/>
          </a:bodyPr>
          <a:lstStyle/>
          <a:p>
            <a:pPr eaLnBrk="1" fontAlgn="auto" hangingPunct="1">
              <a:lnSpc>
                <a:spcPct val="150000"/>
              </a:lnSpc>
              <a:spcBef>
                <a:spcPts val="0"/>
              </a:spcBef>
              <a:spcAft>
                <a:spcPts val="0"/>
              </a:spcAft>
              <a:defRPr/>
            </a:pPr>
            <a:r>
              <a:rPr lang="en-US" altLang="zh-CN" sz="3200" dirty="0">
                <a:solidFill>
                  <a:schemeClr val="bg1"/>
                </a:solidFill>
                <a:latin typeface="微软雅黑" panose="020B0503020204020204" pitchFamily="34" charset="-122"/>
              </a:rPr>
              <a:t>3 </a:t>
            </a:r>
            <a:r>
              <a:rPr lang="zh-CN" altLang="en-US" sz="3200" dirty="0">
                <a:solidFill>
                  <a:schemeClr val="bg1"/>
                </a:solidFill>
                <a:latin typeface="微软雅黑" panose="020B0503020204020204" pitchFamily="34" charset="-122"/>
              </a:rPr>
              <a:t>数据集成化</a:t>
            </a:r>
            <a:endParaRPr lang="zh-CN" altLang="en-US" sz="3200" dirty="0">
              <a:solidFill>
                <a:schemeClr val="bg1"/>
              </a:solidFill>
              <a:latin typeface="+mn-lt"/>
              <a:ea typeface="+mn-ea"/>
            </a:endParaRPr>
          </a:p>
        </p:txBody>
      </p:sp>
      <p:sp>
        <p:nvSpPr>
          <p:cNvPr id="17" name="矩形 16">
            <a:extLst>
              <a:ext uri="{FF2B5EF4-FFF2-40B4-BE49-F238E27FC236}"/>
            </a:extLst>
          </p:cNvPr>
          <p:cNvSpPr/>
          <p:nvPr/>
        </p:nvSpPr>
        <p:spPr>
          <a:xfrm>
            <a:off x="1119188" y="993496"/>
            <a:ext cx="4276725" cy="830997"/>
          </a:xfrm>
          <a:prstGeom prst="rect">
            <a:avLst/>
          </a:prstGeom>
        </p:spPr>
        <p:txBody>
          <a:bodyPr>
            <a:spAutoFit/>
          </a:bodyPr>
          <a:lstStyle/>
          <a:p>
            <a:pPr eaLnBrk="1" fontAlgn="auto" hangingPunct="1">
              <a:lnSpc>
                <a:spcPct val="150000"/>
              </a:lnSpc>
              <a:spcBef>
                <a:spcPts val="0"/>
              </a:spcBef>
              <a:spcAft>
                <a:spcPts val="0"/>
              </a:spcAft>
              <a:defRPr/>
            </a:pPr>
            <a:r>
              <a:rPr lang="en-US" altLang="zh-CN" sz="3200" dirty="0">
                <a:solidFill>
                  <a:schemeClr val="bg1"/>
                </a:solidFill>
                <a:latin typeface="微软雅黑" panose="020B0503020204020204" pitchFamily="34" charset="-122"/>
              </a:rPr>
              <a:t>1 </a:t>
            </a:r>
            <a:r>
              <a:rPr lang="zh-CN" altLang="en-US" sz="3200" dirty="0">
                <a:solidFill>
                  <a:schemeClr val="bg1"/>
                </a:solidFill>
                <a:latin typeface="微软雅黑" panose="020B0503020204020204" pitchFamily="34" charset="-122"/>
              </a:rPr>
              <a:t>系统一体化</a:t>
            </a:r>
            <a:endParaRPr lang="zh-CN" altLang="en-US" sz="3200" dirty="0">
              <a:solidFill>
                <a:schemeClr val="bg1"/>
              </a:solidFill>
              <a:latin typeface="+mn-lt"/>
              <a:ea typeface="+mn-ea"/>
            </a:endParaRPr>
          </a:p>
        </p:txBody>
      </p:sp>
      <p:sp>
        <p:nvSpPr>
          <p:cNvPr id="18" name="流程图: 过程 17">
            <a:extLst>
              <a:ext uri="{FF2B5EF4-FFF2-40B4-BE49-F238E27FC236}"/>
            </a:extLst>
          </p:cNvPr>
          <p:cNvSpPr/>
          <p:nvPr/>
        </p:nvSpPr>
        <p:spPr>
          <a:xfrm>
            <a:off x="911225" y="4437614"/>
            <a:ext cx="4857750" cy="1061169"/>
          </a:xfrm>
          <a:prstGeom prst="flowChartProcess">
            <a:avLst/>
          </a:prstGeom>
          <a:solidFill>
            <a:srgbClr val="FB71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 name="矩形 18">
            <a:extLst>
              <a:ext uri="{FF2B5EF4-FFF2-40B4-BE49-F238E27FC236}"/>
            </a:extLst>
          </p:cNvPr>
          <p:cNvSpPr/>
          <p:nvPr/>
        </p:nvSpPr>
        <p:spPr>
          <a:xfrm>
            <a:off x="1125539" y="4584479"/>
            <a:ext cx="4276725" cy="830997"/>
          </a:xfrm>
          <a:prstGeom prst="rect">
            <a:avLst/>
          </a:prstGeom>
        </p:spPr>
        <p:txBody>
          <a:bodyPr>
            <a:spAutoFit/>
          </a:bodyPr>
          <a:lstStyle/>
          <a:p>
            <a:pPr eaLnBrk="1" fontAlgn="auto" hangingPunct="1">
              <a:lnSpc>
                <a:spcPct val="150000"/>
              </a:lnSpc>
              <a:spcBef>
                <a:spcPts val="0"/>
              </a:spcBef>
              <a:spcAft>
                <a:spcPts val="0"/>
              </a:spcAft>
              <a:defRPr/>
            </a:pPr>
            <a:r>
              <a:rPr lang="en-US" altLang="zh-CN" sz="3200" dirty="0">
                <a:solidFill>
                  <a:schemeClr val="bg1"/>
                </a:solidFill>
                <a:latin typeface="微软雅黑" panose="020B0503020204020204" pitchFamily="34" charset="-122"/>
              </a:rPr>
              <a:t>4 </a:t>
            </a:r>
            <a:r>
              <a:rPr lang="zh-CN" altLang="en-US" sz="3200" dirty="0">
                <a:solidFill>
                  <a:schemeClr val="bg1"/>
                </a:solidFill>
                <a:latin typeface="微软雅黑" panose="020B0503020204020204" pitchFamily="34" charset="-122"/>
              </a:rPr>
              <a:t>信息可视化</a:t>
            </a:r>
            <a:endParaRPr lang="zh-CN" altLang="en-US" sz="3200" dirty="0">
              <a:solidFill>
                <a:schemeClr val="bg1"/>
              </a:solidFill>
              <a:latin typeface="+mn-lt"/>
              <a:ea typeface="+mn-ea"/>
            </a:endParaRPr>
          </a:p>
        </p:txBody>
      </p:sp>
      <p:sp>
        <p:nvSpPr>
          <p:cNvPr id="20" name="流程图: 过程 19">
            <a:extLst>
              <a:ext uri="{FF2B5EF4-FFF2-40B4-BE49-F238E27FC236}"/>
            </a:extLst>
          </p:cNvPr>
          <p:cNvSpPr/>
          <p:nvPr/>
        </p:nvSpPr>
        <p:spPr>
          <a:xfrm>
            <a:off x="6054725" y="4437614"/>
            <a:ext cx="5143500" cy="1020853"/>
          </a:xfrm>
          <a:prstGeom prst="flowChartProcess">
            <a:avLst/>
          </a:prstGeom>
          <a:solidFill>
            <a:schemeClr val="bg1">
              <a:lumMod val="95000"/>
            </a:scheme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21" name="矩形 20">
            <a:extLst>
              <a:ext uri="{FF2B5EF4-FFF2-40B4-BE49-F238E27FC236}"/>
            </a:extLst>
          </p:cNvPr>
          <p:cNvSpPr/>
          <p:nvPr/>
        </p:nvSpPr>
        <p:spPr>
          <a:xfrm>
            <a:off x="6167439" y="4725584"/>
            <a:ext cx="5000625" cy="507831"/>
          </a:xfrm>
          <a:prstGeom prst="rect">
            <a:avLst/>
          </a:prstGeom>
        </p:spPr>
        <p:txBody>
          <a:bodyPr>
            <a:spAutoFit/>
          </a:bodyPr>
          <a:lstStyle/>
          <a:p>
            <a:pPr fontAlgn="auto">
              <a:lnSpc>
                <a:spcPct val="150000"/>
              </a:lnSpc>
              <a:spcBef>
                <a:spcPts val="0"/>
              </a:spcBef>
              <a:spcAft>
                <a:spcPts val="0"/>
              </a:spcAft>
              <a:defRPr/>
            </a:pPr>
            <a:r>
              <a:rPr lang="zh-CN" altLang="en-US" b="1" dirty="0">
                <a:latin typeface="+mn-lt"/>
                <a:ea typeface="+mn-ea"/>
              </a:rPr>
              <a:t>智能检索，基于一张图的数据可视化展示</a:t>
            </a:r>
          </a:p>
        </p:txBody>
      </p:sp>
      <p:sp>
        <p:nvSpPr>
          <p:cNvPr id="22" name="流程图: 过程 21">
            <a:extLst>
              <a:ext uri="{FF2B5EF4-FFF2-40B4-BE49-F238E27FC236}"/>
            </a:extLst>
          </p:cNvPr>
          <p:cNvSpPr/>
          <p:nvPr/>
        </p:nvSpPr>
        <p:spPr>
          <a:xfrm>
            <a:off x="6054725" y="5588054"/>
            <a:ext cx="5143500" cy="1022293"/>
          </a:xfrm>
          <a:prstGeom prst="flowChartProcess">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23" name="流程图: 过程 22">
            <a:extLst>
              <a:ext uri="{FF2B5EF4-FFF2-40B4-BE49-F238E27FC236}"/>
            </a:extLst>
          </p:cNvPr>
          <p:cNvSpPr/>
          <p:nvPr/>
        </p:nvSpPr>
        <p:spPr>
          <a:xfrm>
            <a:off x="911225" y="5588054"/>
            <a:ext cx="4857750" cy="1009334"/>
          </a:xfrm>
          <a:prstGeom prst="flowChartProcess">
            <a:avLst/>
          </a:prstGeom>
          <a:ln/>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矩形 46"/>
          <p:cNvSpPr>
            <a:spLocks noChangeArrowheads="1"/>
          </p:cNvSpPr>
          <p:nvPr/>
        </p:nvSpPr>
        <p:spPr bwMode="auto">
          <a:xfrm>
            <a:off x="6197601" y="5876024"/>
            <a:ext cx="4786313" cy="507831"/>
          </a:xfrm>
          <a:prstGeom prst="rect">
            <a:avLst/>
          </a:prstGeom>
          <a:noFill/>
          <a:ln w="9525">
            <a:noFill/>
            <a:miter lim="800000"/>
            <a:headEnd/>
            <a:tailEnd/>
          </a:ln>
        </p:spPr>
        <p:txBody>
          <a:bodyPr>
            <a:spAutoFit/>
          </a:bodyPr>
          <a:lstStyle/>
          <a:p>
            <a:pPr>
              <a:lnSpc>
                <a:spcPct val="150000"/>
              </a:lnSpc>
            </a:pPr>
            <a:r>
              <a:rPr lang="zh-CN" altLang="en-US" b="1"/>
              <a:t>矿山评价、治理监管、灾害告警、辅助决策</a:t>
            </a:r>
            <a:endParaRPr lang="zh-CN" altLang="zh-CN" b="1"/>
          </a:p>
        </p:txBody>
      </p:sp>
      <p:sp>
        <p:nvSpPr>
          <p:cNvPr id="25" name="矩形 24">
            <a:extLst>
              <a:ext uri="{FF2B5EF4-FFF2-40B4-BE49-F238E27FC236}"/>
            </a:extLst>
          </p:cNvPr>
          <p:cNvSpPr/>
          <p:nvPr/>
        </p:nvSpPr>
        <p:spPr>
          <a:xfrm>
            <a:off x="1125539" y="5732039"/>
            <a:ext cx="4276725" cy="830997"/>
          </a:xfrm>
          <a:prstGeom prst="rect">
            <a:avLst/>
          </a:prstGeom>
        </p:spPr>
        <p:txBody>
          <a:bodyPr>
            <a:spAutoFit/>
          </a:bodyPr>
          <a:lstStyle/>
          <a:p>
            <a:pPr eaLnBrk="1" fontAlgn="auto" hangingPunct="1">
              <a:lnSpc>
                <a:spcPct val="150000"/>
              </a:lnSpc>
              <a:spcBef>
                <a:spcPts val="0"/>
              </a:spcBef>
              <a:spcAft>
                <a:spcPts val="0"/>
              </a:spcAft>
              <a:defRPr/>
            </a:pPr>
            <a:r>
              <a:rPr lang="en-US" altLang="zh-CN" sz="3200" dirty="0">
                <a:solidFill>
                  <a:schemeClr val="bg1"/>
                </a:solidFill>
                <a:latin typeface="微软雅黑" panose="020B0503020204020204" pitchFamily="34" charset="-122"/>
              </a:rPr>
              <a:t>5 </a:t>
            </a:r>
            <a:r>
              <a:rPr lang="zh-CN" altLang="en-US" sz="3200" dirty="0">
                <a:solidFill>
                  <a:schemeClr val="bg1"/>
                </a:solidFill>
                <a:latin typeface="微软雅黑" panose="020B0503020204020204" pitchFamily="34" charset="-122"/>
              </a:rPr>
              <a:t>决策智能化</a:t>
            </a:r>
            <a:endParaRPr lang="zh-CN" altLang="en-US" sz="3200" dirty="0">
              <a:solidFill>
                <a:schemeClr val="bg1"/>
              </a:solidFill>
              <a:latin typeface="+mn-lt"/>
              <a:ea typeface="+mn-ea"/>
            </a:endParaRPr>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479425" y="692150"/>
            <a:ext cx="11017250" cy="5400675"/>
            <a:chOff x="1547664" y="1556792"/>
            <a:chExt cx="6408712" cy="3528392"/>
          </a:xfrm>
        </p:grpSpPr>
        <p:sp>
          <p:nvSpPr>
            <p:cNvPr id="3" name="矩形 4"/>
            <p:cNvSpPr/>
            <p:nvPr/>
          </p:nvSpPr>
          <p:spPr>
            <a:xfrm>
              <a:off x="1698812" y="2348880"/>
              <a:ext cx="6120680" cy="2736304"/>
            </a:xfrm>
            <a:custGeom>
              <a:avLst/>
              <a:gdLst>
                <a:gd name="connsiteX0" fmla="*/ 0 w 6120680"/>
                <a:gd name="connsiteY0" fmla="*/ 0 h 2736304"/>
                <a:gd name="connsiteX1" fmla="*/ 6120680 w 6120680"/>
                <a:gd name="connsiteY1" fmla="*/ 0 h 2736304"/>
                <a:gd name="connsiteX2" fmla="*/ 6120680 w 6120680"/>
                <a:gd name="connsiteY2" fmla="*/ 2736304 h 2736304"/>
                <a:gd name="connsiteX3" fmla="*/ 0 w 6120680"/>
                <a:gd name="connsiteY3" fmla="*/ 2736304 h 2736304"/>
                <a:gd name="connsiteX4" fmla="*/ 0 w 6120680"/>
                <a:gd name="connsiteY4" fmla="*/ 0 h 2736304"/>
                <a:gd name="connsiteX0-1" fmla="*/ 0 w 6120680"/>
                <a:gd name="connsiteY0-2" fmla="*/ 0 h 2736304"/>
                <a:gd name="connsiteX1-3" fmla="*/ 6120680 w 6120680"/>
                <a:gd name="connsiteY1-4" fmla="*/ 0 h 2736304"/>
                <a:gd name="connsiteX2-5" fmla="*/ 6120680 w 6120680"/>
                <a:gd name="connsiteY2-6" fmla="*/ 2736304 h 2736304"/>
                <a:gd name="connsiteX3-7" fmla="*/ 3137883 w 6120680"/>
                <a:gd name="connsiteY3-8" fmla="*/ 2729535 h 2736304"/>
                <a:gd name="connsiteX4-9" fmla="*/ 0 w 6120680"/>
                <a:gd name="connsiteY4-10" fmla="*/ 2736304 h 2736304"/>
                <a:gd name="connsiteX5" fmla="*/ 0 w 6120680"/>
                <a:gd name="connsiteY5" fmla="*/ 0 h 2736304"/>
                <a:gd name="connsiteX0-11" fmla="*/ 0 w 6120680"/>
                <a:gd name="connsiteY0-12" fmla="*/ 0 h 2736304"/>
                <a:gd name="connsiteX1-13" fmla="*/ 6120680 w 6120680"/>
                <a:gd name="connsiteY1-14" fmla="*/ 0 h 2736304"/>
                <a:gd name="connsiteX2-15" fmla="*/ 6120680 w 6120680"/>
                <a:gd name="connsiteY2-16" fmla="*/ 2736304 h 2736304"/>
                <a:gd name="connsiteX3-17" fmla="*/ 3149915 w 6120680"/>
                <a:gd name="connsiteY3-18" fmla="*/ 2152019 h 2736304"/>
                <a:gd name="connsiteX4-19" fmla="*/ 0 w 6120680"/>
                <a:gd name="connsiteY4-20" fmla="*/ 2736304 h 2736304"/>
                <a:gd name="connsiteX5-21" fmla="*/ 0 w 6120680"/>
                <a:gd name="connsiteY5-22" fmla="*/ 0 h 2736304"/>
                <a:gd name="connsiteX0-23" fmla="*/ 0 w 6120680"/>
                <a:gd name="connsiteY0-24" fmla="*/ 0 h 2736304"/>
                <a:gd name="connsiteX1-25" fmla="*/ 6120680 w 6120680"/>
                <a:gd name="connsiteY1-26" fmla="*/ 0 h 2736304"/>
                <a:gd name="connsiteX2-27" fmla="*/ 6120680 w 6120680"/>
                <a:gd name="connsiteY2-28" fmla="*/ 2736304 h 2736304"/>
                <a:gd name="connsiteX3-29" fmla="*/ 3125852 w 6120680"/>
                <a:gd name="connsiteY3-30" fmla="*/ 2236240 h 2736304"/>
                <a:gd name="connsiteX4-31" fmla="*/ 0 w 6120680"/>
                <a:gd name="connsiteY4-32" fmla="*/ 2736304 h 2736304"/>
                <a:gd name="connsiteX5-33" fmla="*/ 0 w 6120680"/>
                <a:gd name="connsiteY5-34" fmla="*/ 0 h 2736304"/>
                <a:gd name="connsiteX0-35" fmla="*/ 0 w 6120680"/>
                <a:gd name="connsiteY0-36" fmla="*/ 0 h 2736304"/>
                <a:gd name="connsiteX1-37" fmla="*/ 6120680 w 6120680"/>
                <a:gd name="connsiteY1-38" fmla="*/ 0 h 2736304"/>
                <a:gd name="connsiteX2-39" fmla="*/ 6120680 w 6120680"/>
                <a:gd name="connsiteY2-40" fmla="*/ 2736304 h 2736304"/>
                <a:gd name="connsiteX3-41" fmla="*/ 3125852 w 6120680"/>
                <a:gd name="connsiteY3-42" fmla="*/ 2320461 h 2736304"/>
                <a:gd name="connsiteX4-43" fmla="*/ 0 w 6120680"/>
                <a:gd name="connsiteY4-44" fmla="*/ 2736304 h 2736304"/>
                <a:gd name="connsiteX5-45" fmla="*/ 0 w 6120680"/>
                <a:gd name="connsiteY5-46" fmla="*/ 0 h 2736304"/>
                <a:gd name="connsiteX0-47" fmla="*/ 0 w 6120680"/>
                <a:gd name="connsiteY0-48" fmla="*/ 0 h 2736304"/>
                <a:gd name="connsiteX1-49" fmla="*/ 6120680 w 6120680"/>
                <a:gd name="connsiteY1-50" fmla="*/ 0 h 2736304"/>
                <a:gd name="connsiteX2-51" fmla="*/ 6120680 w 6120680"/>
                <a:gd name="connsiteY2-52" fmla="*/ 2736304 h 2736304"/>
                <a:gd name="connsiteX3-53" fmla="*/ 2957410 w 6120680"/>
                <a:gd name="connsiteY3-54" fmla="*/ 2320461 h 2736304"/>
                <a:gd name="connsiteX4-55" fmla="*/ 0 w 6120680"/>
                <a:gd name="connsiteY4-56" fmla="*/ 2736304 h 2736304"/>
                <a:gd name="connsiteX5-57" fmla="*/ 0 w 6120680"/>
                <a:gd name="connsiteY5-58" fmla="*/ 0 h 27363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120680" h="2736304">
                  <a:moveTo>
                    <a:pt x="0" y="0"/>
                  </a:moveTo>
                  <a:lnTo>
                    <a:pt x="6120680" y="0"/>
                  </a:lnTo>
                  <a:lnTo>
                    <a:pt x="6120680" y="2736304"/>
                  </a:lnTo>
                  <a:lnTo>
                    <a:pt x="2957410" y="2320461"/>
                  </a:lnTo>
                  <a:lnTo>
                    <a:pt x="0" y="2736304"/>
                  </a:lnTo>
                  <a:lnTo>
                    <a:pt x="0" y="0"/>
                  </a:lnTo>
                  <a:close/>
                </a:path>
              </a:pathLst>
            </a:custGeom>
            <a:solidFill>
              <a:sysClr val="windowText" lastClr="000000">
                <a:lumMod val="50000"/>
                <a:lumOff val="50000"/>
              </a:sysClr>
            </a:solidFill>
            <a:ln w="25400" cap="flat" cmpd="sng" algn="ctr">
              <a:noFill/>
              <a:prstDash val="solid"/>
            </a:ln>
            <a:effectLst>
              <a:softEdge rad="317500"/>
            </a:effectLst>
          </p:spPr>
          <p:txBody>
            <a:bodyPr anchor="ctr"/>
            <a:lstStyle/>
            <a:p>
              <a:pPr algn="ctr" fontAlgn="auto">
                <a:spcBef>
                  <a:spcPts val="0"/>
                </a:spcBef>
                <a:spcAft>
                  <a:spcPts val="0"/>
                </a:spcAft>
                <a:defRPr/>
              </a:pPr>
              <a:endParaRPr lang="en-US" kern="0">
                <a:solidFill>
                  <a:sysClr val="window" lastClr="FFFFFF"/>
                </a:solidFill>
                <a:latin typeface="Calibri" panose="020F0502020204030204"/>
                <a:ea typeface="+mn-ea"/>
              </a:endParaRPr>
            </a:p>
          </p:txBody>
        </p:sp>
        <p:sp>
          <p:nvSpPr>
            <p:cNvPr id="4" name="矩形 3"/>
            <p:cNvSpPr/>
            <p:nvPr/>
          </p:nvSpPr>
          <p:spPr>
            <a:xfrm>
              <a:off x="1547664" y="1556792"/>
              <a:ext cx="6408712" cy="3024336"/>
            </a:xfrm>
            <a:prstGeom prst="rect">
              <a:avLst/>
            </a:prstGeom>
            <a:solidFill>
              <a:sysClr val="window" lastClr="FFFFFF">
                <a:lumMod val="95000"/>
              </a:sysClr>
            </a:solidFill>
            <a:ln w="25400" cap="flat" cmpd="sng" algn="ctr">
              <a:no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panose="020F0502020204030204"/>
                <a:ea typeface="+mn-ea"/>
              </a:endParaRPr>
            </a:p>
          </p:txBody>
        </p:sp>
        <p:sp>
          <p:nvSpPr>
            <p:cNvPr id="5" name="矩形 4"/>
            <p:cNvSpPr/>
            <p:nvPr/>
          </p:nvSpPr>
          <p:spPr>
            <a:xfrm>
              <a:off x="1675099" y="1664656"/>
              <a:ext cx="6144607" cy="2807572"/>
            </a:xfrm>
            <a:prstGeom prst="rect">
              <a:avLst/>
            </a:prstGeom>
            <a:solidFill>
              <a:srgbClr val="0083E6"/>
            </a:solidFill>
            <a:ln w="25400" cap="flat" cmpd="sng" algn="ctr">
              <a:no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panose="020F0502020204030204"/>
                <a:ea typeface="+mn-ea"/>
              </a:endParaRPr>
            </a:p>
          </p:txBody>
        </p:sp>
      </p:grpSp>
      <p:sp>
        <p:nvSpPr>
          <p:cNvPr id="6" name="TextBox 6"/>
          <p:cNvSpPr txBox="1"/>
          <p:nvPr/>
        </p:nvSpPr>
        <p:spPr>
          <a:xfrm>
            <a:off x="760413" y="1700213"/>
            <a:ext cx="10296525" cy="2047875"/>
          </a:xfrm>
          <a:prstGeom prst="rect">
            <a:avLst/>
          </a:prstGeom>
          <a:noFill/>
        </p:spPr>
        <p:txBody>
          <a:bodyPr>
            <a:spAutoFit/>
          </a:bodyPr>
          <a:lstStyle/>
          <a:p>
            <a:pPr algn="ctr" fontAlgn="auto">
              <a:lnSpc>
                <a:spcPct val="150000"/>
              </a:lnSpc>
              <a:spcBef>
                <a:spcPts val="0"/>
              </a:spcBef>
              <a:spcAft>
                <a:spcPts val="0"/>
              </a:spcAft>
              <a:defRPr/>
            </a:pPr>
            <a:r>
              <a:rPr lang="zh-CN" altLang="en-US" sz="9600" b="1" dirty="0">
                <a:solidFill>
                  <a:srgbClr val="FFFF57"/>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谢    谢</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Effect transition="in" filter="fade">
                                      <p:cBhvr>
                                        <p:cTn id="9" dur="10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Effect transition="in" filter="fade">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4425450" y="1500174"/>
            <a:ext cx="4747879" cy="109754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lnSpc>
                <a:spcPct val="130000"/>
              </a:lnSpc>
            </a:pPr>
            <a:r>
              <a:rPr lang="zh-CN" altLang="en-US" sz="2400" b="1" dirty="0" smtClean="0">
                <a:solidFill>
                  <a:srgbClr val="5F5E5C"/>
                </a:solidFill>
                <a:latin typeface="微软雅黑" panose="020B0503020204020204" pitchFamily="34" charset="-122"/>
                <a:ea typeface="微软雅黑" panose="020B0503020204020204" pitchFamily="34" charset="-122"/>
              </a:rPr>
              <a:t>大众监督</a:t>
            </a:r>
            <a:endParaRPr lang="zh-CN" altLang="en-US" sz="2400" b="1" dirty="0">
              <a:solidFill>
                <a:srgbClr val="5F5E5C"/>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4425450" y="3143248"/>
            <a:ext cx="4747879" cy="1013121"/>
          </a:xfrm>
          <a:prstGeom prst="roundRect">
            <a:avLst/>
          </a:prstGeom>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30000"/>
              </a:lnSpc>
            </a:pPr>
            <a:r>
              <a:rPr lang="zh-CN" altLang="en-US" sz="2400" b="1" dirty="0" smtClean="0">
                <a:solidFill>
                  <a:srgbClr val="5F5E5C"/>
                </a:solidFill>
                <a:latin typeface="微软雅黑" panose="020B0503020204020204" pitchFamily="34" charset="-122"/>
                <a:ea typeface="微软雅黑" panose="020B0503020204020204" pitchFamily="34" charset="-122"/>
              </a:rPr>
              <a:t>政府监管</a:t>
            </a:r>
            <a:endParaRPr lang="zh-CN" altLang="en-US" sz="2400" b="1" dirty="0">
              <a:solidFill>
                <a:srgbClr val="5F5E5C"/>
              </a:solidFill>
              <a:latin typeface="微软雅黑" panose="020B0503020204020204" pitchFamily="34" charset="-122"/>
              <a:ea typeface="微软雅黑" panose="020B0503020204020204" pitchFamily="34" charset="-122"/>
            </a:endParaRPr>
          </a:p>
        </p:txBody>
      </p:sp>
      <p:sp>
        <p:nvSpPr>
          <p:cNvPr id="5" name="标题 1"/>
          <p:cNvSpPr txBox="1"/>
          <p:nvPr/>
        </p:nvSpPr>
        <p:spPr>
          <a:xfrm>
            <a:off x="76235" y="71414"/>
            <a:ext cx="10972800" cy="442320"/>
          </a:xfrm>
          <a:prstGeom prst="rect">
            <a:avLst/>
          </a:prstGeom>
        </p:spPr>
        <p:txBody>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a:defRPr/>
            </a:pPr>
            <a:r>
              <a:rPr lang="zh-CN" altLang="en-US" sz="2600" dirty="0" smtClean="0">
                <a:solidFill>
                  <a:srgbClr val="FF0000"/>
                </a:solidFill>
              </a:rPr>
              <a:t>分布式光伏集中运维平台</a:t>
            </a:r>
            <a:r>
              <a:rPr lang="en-US" altLang="zh-CN" sz="2600" dirty="0" smtClean="0">
                <a:solidFill>
                  <a:srgbClr val="FF0000"/>
                </a:solidFill>
              </a:rPr>
              <a:t>-</a:t>
            </a:r>
            <a:r>
              <a:rPr lang="zh-CN" altLang="en-US" sz="2600" dirty="0" smtClean="0">
                <a:solidFill>
                  <a:srgbClr val="FF0000"/>
                </a:solidFill>
              </a:rPr>
              <a:t>项目特点</a:t>
            </a:r>
          </a:p>
        </p:txBody>
      </p:sp>
      <p:sp>
        <p:nvSpPr>
          <p:cNvPr id="11" name="圆角矩形 10"/>
          <p:cNvSpPr/>
          <p:nvPr/>
        </p:nvSpPr>
        <p:spPr>
          <a:xfrm>
            <a:off x="4425450" y="4714884"/>
            <a:ext cx="4747879" cy="928694"/>
          </a:xfrm>
          <a:prstGeom prst="roundRect">
            <a:avLst/>
          </a:prstGeom>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30000"/>
              </a:lnSpc>
            </a:pPr>
            <a:r>
              <a:rPr lang="zh-CN" altLang="en-US" sz="2400" b="1" dirty="0" smtClean="0">
                <a:solidFill>
                  <a:srgbClr val="5F5E5C"/>
                </a:solidFill>
                <a:latin typeface="微软雅黑" panose="020B0503020204020204" pitchFamily="34" charset="-122"/>
                <a:ea typeface="微软雅黑" panose="020B0503020204020204" pitchFamily="34" charset="-122"/>
              </a:rPr>
              <a:t>集中运维</a:t>
            </a:r>
            <a:endParaRPr lang="zh-CN" altLang="en-US" sz="2400" b="1" dirty="0">
              <a:solidFill>
                <a:srgbClr val="5F5E5C"/>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908502" y="1428736"/>
            <a:ext cx="1143008" cy="45720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lnSpc>
                <a:spcPct val="130000"/>
              </a:lnSpc>
            </a:pPr>
            <a:r>
              <a:rPr lang="zh-CN" altLang="en-US" sz="2800" b="1" dirty="0" smtClean="0">
                <a:solidFill>
                  <a:srgbClr val="5F5E5C"/>
                </a:solidFill>
                <a:latin typeface="微软雅黑" panose="020B0503020204020204" pitchFamily="34" charset="-122"/>
                <a:ea typeface="微软雅黑" panose="020B0503020204020204" pitchFamily="34" charset="-122"/>
              </a:rPr>
              <a:t>三级管理思想</a:t>
            </a:r>
            <a:endParaRPr lang="zh-CN" altLang="en-US" sz="2800" b="1" dirty="0">
              <a:solidFill>
                <a:srgbClr val="5F5E5C"/>
              </a:solidFill>
              <a:latin typeface="微软雅黑" panose="020B0503020204020204" pitchFamily="34" charset="-122"/>
              <a:ea typeface="微软雅黑" panose="020B0503020204020204" pitchFamily="34" charset="-122"/>
            </a:endParaRPr>
          </a:p>
        </p:txBody>
      </p:sp>
      <p:sp>
        <p:nvSpPr>
          <p:cNvPr id="15" name="左大括号 14"/>
          <p:cNvSpPr/>
          <p:nvPr/>
        </p:nvSpPr>
        <p:spPr>
          <a:xfrm>
            <a:off x="2491129" y="1500174"/>
            <a:ext cx="879237" cy="4286280"/>
          </a:xfrm>
          <a:prstGeom prst="leftBrace">
            <a:avLst/>
          </a:prstGeom>
          <a:ln w="57150"/>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linds(horizontal)">
                                      <p:cBhvr>
                                        <p:cTn id="11" dur="500"/>
                                        <p:tgtEl>
                                          <p:spTgt spid="15"/>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1" grpId="0" bldLvl="0" animBg="1"/>
      <p:bldP spid="14" grpId="0" bldLvl="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6235" y="71414"/>
            <a:ext cx="10972800" cy="442320"/>
          </a:xfrm>
          <a:prstGeom prst="rect">
            <a:avLst/>
          </a:prstGeom>
        </p:spPr>
        <p:txBody>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a:defRPr/>
            </a:pPr>
            <a:r>
              <a:rPr lang="zh-CN" altLang="en-US" sz="2600" dirty="0" smtClean="0">
                <a:solidFill>
                  <a:srgbClr val="FF0000"/>
                </a:solidFill>
              </a:rPr>
              <a:t>分布式光伏集中运维平台</a:t>
            </a:r>
            <a:r>
              <a:rPr lang="en-US" altLang="zh-CN" sz="2600" dirty="0" smtClean="0">
                <a:solidFill>
                  <a:srgbClr val="FF0000"/>
                </a:solidFill>
              </a:rPr>
              <a:t>-</a:t>
            </a:r>
            <a:r>
              <a:rPr lang="zh-CN" altLang="en-US" sz="2600" dirty="0" smtClean="0">
                <a:solidFill>
                  <a:srgbClr val="FF0000"/>
                </a:solidFill>
              </a:rPr>
              <a:t>运维组织架构</a:t>
            </a:r>
          </a:p>
        </p:txBody>
      </p:sp>
      <p:sp>
        <p:nvSpPr>
          <p:cNvPr id="4" name="圆角矩形 8">
            <a:extLst>
              <a:ext uri="{FF2B5EF4-FFF2-40B4-BE49-F238E27FC236}">
                <a16:creationId xmlns:a16="http://schemas.microsoft.com/office/drawing/2014/main" xmlns="" id="{A2230696-11B9-41F1-B11E-B4BFAC3BBD46}"/>
              </a:ext>
            </a:extLst>
          </p:cNvPr>
          <p:cNvSpPr/>
          <p:nvPr/>
        </p:nvSpPr>
        <p:spPr>
          <a:xfrm>
            <a:off x="9455274" y="1479079"/>
            <a:ext cx="1500187" cy="7143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r>
              <a:rPr lang="zh-CN" altLang="en-US" sz="2400" dirty="0"/>
              <a:t>大众监督</a:t>
            </a:r>
          </a:p>
        </p:txBody>
      </p:sp>
      <p:sp>
        <p:nvSpPr>
          <p:cNvPr id="6" name="圆角矩形 9">
            <a:extLst>
              <a:ext uri="{FF2B5EF4-FFF2-40B4-BE49-F238E27FC236}">
                <a16:creationId xmlns:a16="http://schemas.microsoft.com/office/drawing/2014/main" xmlns="" id="{881C5A5D-15E8-4C15-B10A-AB4066018324}"/>
              </a:ext>
            </a:extLst>
          </p:cNvPr>
          <p:cNvSpPr/>
          <p:nvPr/>
        </p:nvSpPr>
        <p:spPr>
          <a:xfrm>
            <a:off x="2308349" y="979017"/>
            <a:ext cx="5429250" cy="7143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lnSpc>
                <a:spcPct val="130000"/>
              </a:lnSpc>
              <a:defRPr/>
            </a:pPr>
            <a:r>
              <a:rPr lang="zh-CN" altLang="en-US" sz="2000">
                <a:solidFill>
                  <a:schemeClr val="bg1"/>
                </a:solidFill>
                <a:latin typeface="微软雅黑" pitchFamily="34" charset="-122"/>
                <a:ea typeface="微软雅黑" pitchFamily="34" charset="-122"/>
              </a:rPr>
              <a:t>电站集中运维架构</a:t>
            </a:r>
          </a:p>
        </p:txBody>
      </p:sp>
      <p:sp>
        <p:nvSpPr>
          <p:cNvPr id="7" name="圆角矩形 10">
            <a:extLst>
              <a:ext uri="{FF2B5EF4-FFF2-40B4-BE49-F238E27FC236}">
                <a16:creationId xmlns:a16="http://schemas.microsoft.com/office/drawing/2014/main" xmlns="" id="{E7B41836-E18B-46CB-8F1B-1E4D3F80434A}"/>
              </a:ext>
            </a:extLst>
          </p:cNvPr>
          <p:cNvSpPr/>
          <p:nvPr/>
        </p:nvSpPr>
        <p:spPr>
          <a:xfrm>
            <a:off x="1597149" y="2122017"/>
            <a:ext cx="2143125" cy="714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defRPr/>
            </a:pPr>
            <a:r>
              <a:rPr lang="zh-CN" altLang="en-US" sz="2000">
                <a:solidFill>
                  <a:schemeClr val="bg1"/>
                </a:solidFill>
                <a:latin typeface="微软雅黑" pitchFamily="34" charset="-122"/>
                <a:ea typeface="微软雅黑" pitchFamily="34" charset="-122"/>
              </a:rPr>
              <a:t>集中运维中心</a:t>
            </a:r>
          </a:p>
        </p:txBody>
      </p:sp>
      <p:sp>
        <p:nvSpPr>
          <p:cNvPr id="9" name="圆角矩形 13">
            <a:extLst>
              <a:ext uri="{FF2B5EF4-FFF2-40B4-BE49-F238E27FC236}">
                <a16:creationId xmlns:a16="http://schemas.microsoft.com/office/drawing/2014/main" xmlns="" id="{07F1B350-104B-4C4B-8EA6-BFFCF1B9CC37}"/>
              </a:ext>
            </a:extLst>
          </p:cNvPr>
          <p:cNvSpPr/>
          <p:nvPr/>
        </p:nvSpPr>
        <p:spPr>
          <a:xfrm>
            <a:off x="3954586" y="2122017"/>
            <a:ext cx="2143125" cy="714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defRPr/>
            </a:pPr>
            <a:r>
              <a:rPr lang="zh-CN" altLang="en-US" sz="2000">
                <a:solidFill>
                  <a:schemeClr val="bg1"/>
                </a:solidFill>
                <a:latin typeface="微软雅黑" pitchFamily="34" charset="-122"/>
                <a:ea typeface="微软雅黑" pitchFamily="34" charset="-122"/>
              </a:rPr>
              <a:t>大区电站运维</a:t>
            </a:r>
          </a:p>
        </p:txBody>
      </p:sp>
      <p:sp>
        <p:nvSpPr>
          <p:cNvPr id="10" name="圆角矩形 14">
            <a:extLst>
              <a:ext uri="{FF2B5EF4-FFF2-40B4-BE49-F238E27FC236}">
                <a16:creationId xmlns:a16="http://schemas.microsoft.com/office/drawing/2014/main" xmlns="" id="{2D38575B-E449-4F5C-AD0F-7DD0373FC01D}"/>
              </a:ext>
            </a:extLst>
          </p:cNvPr>
          <p:cNvSpPr/>
          <p:nvPr/>
        </p:nvSpPr>
        <p:spPr>
          <a:xfrm>
            <a:off x="6312024" y="2122017"/>
            <a:ext cx="2143125" cy="714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defRPr/>
            </a:pPr>
            <a:r>
              <a:rPr lang="zh-CN" altLang="en-US" sz="2000">
                <a:solidFill>
                  <a:schemeClr val="bg1"/>
                </a:solidFill>
                <a:latin typeface="微软雅黑" pitchFamily="34" charset="-122"/>
                <a:ea typeface="微软雅黑" pitchFamily="34" charset="-122"/>
              </a:rPr>
              <a:t>村级人员运维</a:t>
            </a:r>
          </a:p>
        </p:txBody>
      </p:sp>
      <p:sp>
        <p:nvSpPr>
          <p:cNvPr id="11" name="圆角矩形 15">
            <a:extLst>
              <a:ext uri="{FF2B5EF4-FFF2-40B4-BE49-F238E27FC236}">
                <a16:creationId xmlns:a16="http://schemas.microsoft.com/office/drawing/2014/main" xmlns="" id="{FCAA391E-5BF6-4444-B283-C9933ABD2417}"/>
              </a:ext>
            </a:extLst>
          </p:cNvPr>
          <p:cNvSpPr/>
          <p:nvPr/>
        </p:nvSpPr>
        <p:spPr>
          <a:xfrm>
            <a:off x="9455274" y="2836392"/>
            <a:ext cx="1500187" cy="7143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r>
              <a:rPr lang="zh-CN" altLang="en-US" sz="2400" dirty="0"/>
              <a:t>政府监管</a:t>
            </a:r>
          </a:p>
        </p:txBody>
      </p:sp>
      <p:sp>
        <p:nvSpPr>
          <p:cNvPr id="12" name="圆角矩形 16">
            <a:extLst>
              <a:ext uri="{FF2B5EF4-FFF2-40B4-BE49-F238E27FC236}">
                <a16:creationId xmlns:a16="http://schemas.microsoft.com/office/drawing/2014/main" xmlns="" id="{D2E0D080-6FDC-4767-B828-C0C3E31D0937}"/>
              </a:ext>
            </a:extLst>
          </p:cNvPr>
          <p:cNvSpPr/>
          <p:nvPr/>
        </p:nvSpPr>
        <p:spPr>
          <a:xfrm>
            <a:off x="1668586" y="3336454"/>
            <a:ext cx="714375" cy="19288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30000"/>
              </a:lnSpc>
              <a:defRPr/>
            </a:pPr>
            <a:r>
              <a:rPr lang="zh-CN" altLang="en-US" sz="2000">
                <a:solidFill>
                  <a:schemeClr val="bg1"/>
                </a:solidFill>
                <a:latin typeface="微软雅黑" pitchFamily="34" charset="-122"/>
                <a:ea typeface="微软雅黑" pitchFamily="34" charset="-122"/>
              </a:rPr>
              <a:t>机房运维</a:t>
            </a:r>
          </a:p>
        </p:txBody>
      </p:sp>
      <p:sp>
        <p:nvSpPr>
          <p:cNvPr id="13" name="圆角矩形 17">
            <a:extLst>
              <a:ext uri="{FF2B5EF4-FFF2-40B4-BE49-F238E27FC236}">
                <a16:creationId xmlns:a16="http://schemas.microsoft.com/office/drawing/2014/main" xmlns="" id="{F3F61321-0D85-487C-ABE0-E8BA1C1B596D}"/>
              </a:ext>
            </a:extLst>
          </p:cNvPr>
          <p:cNvSpPr/>
          <p:nvPr/>
        </p:nvSpPr>
        <p:spPr>
          <a:xfrm>
            <a:off x="3525961" y="3336454"/>
            <a:ext cx="714375" cy="19288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30000"/>
              </a:lnSpc>
              <a:defRPr/>
            </a:pPr>
            <a:r>
              <a:rPr lang="zh-CN" altLang="en-US" sz="2000">
                <a:solidFill>
                  <a:schemeClr val="bg1"/>
                </a:solidFill>
                <a:latin typeface="微软雅黑" pitchFamily="34" charset="-122"/>
                <a:ea typeface="微软雅黑" pitchFamily="34" charset="-122"/>
              </a:rPr>
              <a:t>章丘区</a:t>
            </a:r>
          </a:p>
        </p:txBody>
      </p:sp>
      <p:sp>
        <p:nvSpPr>
          <p:cNvPr id="14" name="圆角矩形 18">
            <a:extLst>
              <a:ext uri="{FF2B5EF4-FFF2-40B4-BE49-F238E27FC236}">
                <a16:creationId xmlns:a16="http://schemas.microsoft.com/office/drawing/2014/main" xmlns="" id="{B79253A8-150B-4135-986C-EF5DCA4D9992}"/>
              </a:ext>
            </a:extLst>
          </p:cNvPr>
          <p:cNvSpPr/>
          <p:nvPr/>
        </p:nvSpPr>
        <p:spPr>
          <a:xfrm>
            <a:off x="4383211" y="3336454"/>
            <a:ext cx="714375" cy="19288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30000"/>
              </a:lnSpc>
              <a:defRPr/>
            </a:pPr>
            <a:r>
              <a:rPr lang="zh-CN" altLang="en-US" sz="2000">
                <a:solidFill>
                  <a:schemeClr val="bg1"/>
                </a:solidFill>
                <a:latin typeface="微软雅黑" pitchFamily="34" charset="-122"/>
                <a:ea typeface="微软雅黑" pitchFamily="34" charset="-122"/>
              </a:rPr>
              <a:t>济阳区</a:t>
            </a:r>
          </a:p>
        </p:txBody>
      </p:sp>
      <p:sp>
        <p:nvSpPr>
          <p:cNvPr id="15" name="圆角矩形 19">
            <a:extLst>
              <a:ext uri="{FF2B5EF4-FFF2-40B4-BE49-F238E27FC236}">
                <a16:creationId xmlns:a16="http://schemas.microsoft.com/office/drawing/2014/main" xmlns="" id="{C3AEE338-47EA-413C-811B-5CAE2E0DFCC3}"/>
              </a:ext>
            </a:extLst>
          </p:cNvPr>
          <p:cNvSpPr/>
          <p:nvPr/>
        </p:nvSpPr>
        <p:spPr>
          <a:xfrm>
            <a:off x="5954836" y="3336454"/>
            <a:ext cx="714375" cy="19288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30000"/>
              </a:lnSpc>
              <a:defRPr/>
            </a:pPr>
            <a:r>
              <a:rPr lang="zh-CN" altLang="en-US" sz="2000">
                <a:solidFill>
                  <a:schemeClr val="bg1"/>
                </a:solidFill>
                <a:latin typeface="微软雅黑" pitchFamily="34" charset="-122"/>
                <a:ea typeface="微软雅黑" pitchFamily="34" charset="-122"/>
              </a:rPr>
              <a:t>平阴区</a:t>
            </a:r>
          </a:p>
        </p:txBody>
      </p:sp>
      <p:sp>
        <p:nvSpPr>
          <p:cNvPr id="16" name="圆角矩形 20">
            <a:extLst>
              <a:ext uri="{FF2B5EF4-FFF2-40B4-BE49-F238E27FC236}">
                <a16:creationId xmlns:a16="http://schemas.microsoft.com/office/drawing/2014/main" xmlns="" id="{6D1018CD-947F-414E-AD70-FFDD981AB713}"/>
              </a:ext>
            </a:extLst>
          </p:cNvPr>
          <p:cNvSpPr/>
          <p:nvPr/>
        </p:nvSpPr>
        <p:spPr>
          <a:xfrm>
            <a:off x="5169024" y="3336454"/>
            <a:ext cx="714375" cy="19288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30000"/>
              </a:lnSpc>
              <a:defRPr/>
            </a:pPr>
            <a:r>
              <a:rPr lang="en-US" altLang="zh-CN" sz="2000">
                <a:solidFill>
                  <a:schemeClr val="bg1"/>
                </a:solidFill>
                <a:latin typeface="微软雅黑" pitchFamily="34" charset="-122"/>
                <a:ea typeface="微软雅黑" pitchFamily="34" charset="-122"/>
              </a:rPr>
              <a:t>….</a:t>
            </a:r>
            <a:endParaRPr lang="zh-CN" altLang="en-US" sz="2000">
              <a:solidFill>
                <a:schemeClr val="bg1"/>
              </a:solidFill>
              <a:latin typeface="微软雅黑" pitchFamily="34" charset="-122"/>
              <a:ea typeface="微软雅黑" pitchFamily="34" charset="-122"/>
            </a:endParaRPr>
          </a:p>
        </p:txBody>
      </p:sp>
      <p:sp>
        <p:nvSpPr>
          <p:cNvPr id="17" name="圆角矩形 21">
            <a:extLst>
              <a:ext uri="{FF2B5EF4-FFF2-40B4-BE49-F238E27FC236}">
                <a16:creationId xmlns:a16="http://schemas.microsoft.com/office/drawing/2014/main" xmlns="" id="{F4B6FAAE-2460-4DB7-92FF-4572EFB36D56}"/>
              </a:ext>
            </a:extLst>
          </p:cNvPr>
          <p:cNvSpPr/>
          <p:nvPr/>
        </p:nvSpPr>
        <p:spPr>
          <a:xfrm>
            <a:off x="2597274" y="3336454"/>
            <a:ext cx="714375" cy="19288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30000"/>
              </a:lnSpc>
              <a:defRPr/>
            </a:pPr>
            <a:r>
              <a:rPr lang="zh-CN" altLang="en-US" sz="2000">
                <a:solidFill>
                  <a:schemeClr val="bg1"/>
                </a:solidFill>
                <a:latin typeface="微软雅黑" pitchFamily="34" charset="-122"/>
                <a:ea typeface="微软雅黑" pitchFamily="34" charset="-122"/>
              </a:rPr>
              <a:t>平台运维</a:t>
            </a:r>
          </a:p>
        </p:txBody>
      </p:sp>
      <p:sp>
        <p:nvSpPr>
          <p:cNvPr id="18" name="圆角矩形 22">
            <a:extLst>
              <a:ext uri="{FF2B5EF4-FFF2-40B4-BE49-F238E27FC236}">
                <a16:creationId xmlns:a16="http://schemas.microsoft.com/office/drawing/2014/main" xmlns="" id="{EBEE8E2A-A2D2-4ED9-9445-75F41FB6EBB9}"/>
              </a:ext>
            </a:extLst>
          </p:cNvPr>
          <p:cNvSpPr/>
          <p:nvPr/>
        </p:nvSpPr>
        <p:spPr>
          <a:xfrm>
            <a:off x="6883524" y="3336454"/>
            <a:ext cx="714375" cy="19288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30000"/>
              </a:lnSpc>
              <a:defRPr/>
            </a:pPr>
            <a:r>
              <a:rPr lang="zh-CN" altLang="en-US" sz="2000">
                <a:solidFill>
                  <a:schemeClr val="bg1"/>
                </a:solidFill>
                <a:latin typeface="微软雅黑" pitchFamily="34" charset="-122"/>
                <a:ea typeface="微软雅黑" pitchFamily="34" charset="-122"/>
              </a:rPr>
              <a:t>桑皮赵</a:t>
            </a:r>
            <a:endParaRPr lang="en-US" altLang="zh-CN" sz="2000">
              <a:solidFill>
                <a:schemeClr val="bg1"/>
              </a:solidFill>
              <a:latin typeface="微软雅黑" pitchFamily="34" charset="-122"/>
              <a:ea typeface="微软雅黑" pitchFamily="34" charset="-122"/>
            </a:endParaRPr>
          </a:p>
          <a:p>
            <a:pPr algn="ctr">
              <a:lnSpc>
                <a:spcPct val="130000"/>
              </a:lnSpc>
              <a:defRPr/>
            </a:pPr>
            <a:r>
              <a:rPr lang="zh-CN" altLang="en-US" sz="2000">
                <a:solidFill>
                  <a:schemeClr val="bg1"/>
                </a:solidFill>
                <a:latin typeface="微软雅黑" pitchFamily="34" charset="-122"/>
                <a:ea typeface="微软雅黑" pitchFamily="34" charset="-122"/>
              </a:rPr>
              <a:t>村</a:t>
            </a:r>
          </a:p>
        </p:txBody>
      </p:sp>
      <p:sp>
        <p:nvSpPr>
          <p:cNvPr id="19" name="圆角矩形 24">
            <a:extLst>
              <a:ext uri="{FF2B5EF4-FFF2-40B4-BE49-F238E27FC236}">
                <a16:creationId xmlns:a16="http://schemas.microsoft.com/office/drawing/2014/main" xmlns="" id="{6FB19DE3-CC3B-4B4E-8A69-B9DB904D90C0}"/>
              </a:ext>
            </a:extLst>
          </p:cNvPr>
          <p:cNvSpPr/>
          <p:nvPr/>
        </p:nvSpPr>
        <p:spPr>
          <a:xfrm>
            <a:off x="1882899" y="5408142"/>
            <a:ext cx="6643687" cy="714375"/>
          </a:xfrm>
          <a:prstGeom prst="round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30000"/>
              </a:lnSpc>
              <a:defRPr/>
            </a:pPr>
            <a:r>
              <a:rPr lang="zh-CN" altLang="zh-CN" sz="2800" b="1" noProof="1">
                <a:solidFill>
                  <a:srgbClr val="FF0000"/>
                </a:solidFill>
                <a:latin typeface="宋体" charset="-122"/>
                <a:sym typeface="Times New Roman" pitchFamily="18" charset="0"/>
              </a:rPr>
              <a:t>工作流、短信、</a:t>
            </a:r>
            <a:r>
              <a:rPr lang="zh-CN" altLang="en-US" sz="2800" b="1" noProof="1">
                <a:solidFill>
                  <a:srgbClr val="FF0000"/>
                </a:solidFill>
                <a:latin typeface="宋体" charset="-122"/>
                <a:sym typeface="Times New Roman" pitchFamily="18" charset="0"/>
              </a:rPr>
              <a:t>微信</a:t>
            </a:r>
            <a:endParaRPr lang="zh-CN" altLang="zh-CN" sz="2800" b="1" noProof="1">
              <a:solidFill>
                <a:srgbClr val="FF0000"/>
              </a:solidFill>
              <a:latin typeface="宋体" charset="-122"/>
              <a:sym typeface="Times New Roman" pitchFamily="18" charset="0"/>
            </a:endParaRPr>
          </a:p>
        </p:txBody>
      </p:sp>
      <p:sp>
        <p:nvSpPr>
          <p:cNvPr id="20" name="圆角矩形 25">
            <a:extLst>
              <a:ext uri="{FF2B5EF4-FFF2-40B4-BE49-F238E27FC236}">
                <a16:creationId xmlns:a16="http://schemas.microsoft.com/office/drawing/2014/main" xmlns="" id="{70ED4E64-4E66-4847-957E-4ED99A3BC3DF}"/>
              </a:ext>
            </a:extLst>
          </p:cNvPr>
          <p:cNvSpPr/>
          <p:nvPr/>
        </p:nvSpPr>
        <p:spPr>
          <a:xfrm>
            <a:off x="1311399" y="764704"/>
            <a:ext cx="7715250" cy="5857875"/>
          </a:xfrm>
          <a:prstGeom prst="roundRect">
            <a:avLst/>
          </a:prstGeom>
          <a:no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30000"/>
              </a:lnSpc>
              <a:defRPr/>
            </a:pPr>
            <a:endParaRPr lang="zh-CN" altLang="en-US" sz="2400" b="1">
              <a:solidFill>
                <a:schemeClr val="bg1"/>
              </a:solidFill>
              <a:latin typeface="微软雅黑" pitchFamily="34" charset="-122"/>
              <a:ea typeface="微软雅黑" pitchFamily="34" charset="-122"/>
            </a:endParaRPr>
          </a:p>
        </p:txBody>
      </p:sp>
      <p:sp>
        <p:nvSpPr>
          <p:cNvPr id="21" name="圆角矩形 26">
            <a:extLst>
              <a:ext uri="{FF2B5EF4-FFF2-40B4-BE49-F238E27FC236}">
                <a16:creationId xmlns:a16="http://schemas.microsoft.com/office/drawing/2014/main" xmlns="" id="{DDBE91A4-5ACF-4EE2-B0BB-A0759F017141}"/>
              </a:ext>
            </a:extLst>
          </p:cNvPr>
          <p:cNvSpPr/>
          <p:nvPr/>
        </p:nvSpPr>
        <p:spPr>
          <a:xfrm>
            <a:off x="7740774" y="3336454"/>
            <a:ext cx="714375" cy="19288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30000"/>
              </a:lnSpc>
              <a:defRPr/>
            </a:pPr>
            <a:r>
              <a:rPr lang="zh-CN" altLang="en-US" sz="2000">
                <a:solidFill>
                  <a:schemeClr val="bg1"/>
                </a:solidFill>
                <a:latin typeface="微软雅黑" pitchFamily="34" charset="-122"/>
                <a:ea typeface="微软雅黑" pitchFamily="34" charset="-122"/>
              </a:rPr>
              <a:t>后刘</a:t>
            </a:r>
            <a:endParaRPr lang="en-US" altLang="zh-CN" sz="2000">
              <a:solidFill>
                <a:schemeClr val="bg1"/>
              </a:solidFill>
              <a:latin typeface="微软雅黑" pitchFamily="34" charset="-122"/>
              <a:ea typeface="微软雅黑" pitchFamily="34" charset="-122"/>
            </a:endParaRPr>
          </a:p>
          <a:p>
            <a:pPr algn="ctr">
              <a:lnSpc>
                <a:spcPct val="130000"/>
              </a:lnSpc>
              <a:defRPr/>
            </a:pPr>
            <a:r>
              <a:rPr lang="zh-CN" altLang="en-US" sz="2000">
                <a:solidFill>
                  <a:schemeClr val="bg1"/>
                </a:solidFill>
                <a:latin typeface="微软雅黑" pitchFamily="34" charset="-122"/>
                <a:ea typeface="微软雅黑" pitchFamily="34" charset="-122"/>
              </a:rPr>
              <a:t>村</a:t>
            </a:r>
          </a:p>
        </p:txBody>
      </p:sp>
      <p:cxnSp>
        <p:nvCxnSpPr>
          <p:cNvPr id="22" name="直接箭头连接符 21">
            <a:extLst>
              <a:ext uri="{FF2B5EF4-FFF2-40B4-BE49-F238E27FC236}">
                <a16:creationId xmlns:a16="http://schemas.microsoft.com/office/drawing/2014/main" xmlns="" id="{8F65D14C-D051-43BA-8ECF-900E6618D9FD}"/>
              </a:ext>
            </a:extLst>
          </p:cNvPr>
          <p:cNvCxnSpPr/>
          <p:nvPr/>
        </p:nvCxnSpPr>
        <p:spPr>
          <a:xfrm rot="10800000">
            <a:off x="1811461" y="5479579"/>
            <a:ext cx="6715125"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3" name="直接箭头连接符 22">
            <a:extLst>
              <a:ext uri="{FF2B5EF4-FFF2-40B4-BE49-F238E27FC236}">
                <a16:creationId xmlns:a16="http://schemas.microsoft.com/office/drawing/2014/main" xmlns="" id="{3F4D72DB-359B-42AB-ACD1-B18BFBA593A2}"/>
              </a:ext>
            </a:extLst>
          </p:cNvPr>
          <p:cNvCxnSpPr/>
          <p:nvPr/>
        </p:nvCxnSpPr>
        <p:spPr>
          <a:xfrm>
            <a:off x="1882899" y="6051079"/>
            <a:ext cx="657225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4" name="圆角矩形 34">
            <a:extLst>
              <a:ext uri="{FF2B5EF4-FFF2-40B4-BE49-F238E27FC236}">
                <a16:creationId xmlns:a16="http://schemas.microsoft.com/office/drawing/2014/main" xmlns="" id="{90078D9B-4DCA-4563-815D-AD15CB4091C4}"/>
              </a:ext>
            </a:extLst>
          </p:cNvPr>
          <p:cNvSpPr/>
          <p:nvPr/>
        </p:nvSpPr>
        <p:spPr>
          <a:xfrm>
            <a:off x="9383836" y="4622329"/>
            <a:ext cx="714375" cy="19288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30000"/>
              </a:lnSpc>
              <a:defRPr/>
            </a:pPr>
            <a:r>
              <a:rPr lang="zh-CN" altLang="en-US" sz="2000">
                <a:solidFill>
                  <a:schemeClr val="bg1"/>
                </a:solidFill>
                <a:latin typeface="微软雅黑" pitchFamily="34" charset="-122"/>
                <a:ea typeface="微软雅黑" pitchFamily="34" charset="-122"/>
              </a:rPr>
              <a:t>市政府</a:t>
            </a:r>
          </a:p>
        </p:txBody>
      </p:sp>
      <p:sp>
        <p:nvSpPr>
          <p:cNvPr id="25" name="圆角矩形 35">
            <a:extLst>
              <a:ext uri="{FF2B5EF4-FFF2-40B4-BE49-F238E27FC236}">
                <a16:creationId xmlns:a16="http://schemas.microsoft.com/office/drawing/2014/main" xmlns="" id="{812845BE-15EF-449E-98D9-244D14C02F7B}"/>
              </a:ext>
            </a:extLst>
          </p:cNvPr>
          <p:cNvSpPr/>
          <p:nvPr/>
        </p:nvSpPr>
        <p:spPr>
          <a:xfrm>
            <a:off x="10241086" y="4622329"/>
            <a:ext cx="714375" cy="19288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30000"/>
              </a:lnSpc>
              <a:defRPr/>
            </a:pPr>
            <a:r>
              <a:rPr lang="zh-CN" altLang="en-US" sz="2000">
                <a:solidFill>
                  <a:schemeClr val="bg1"/>
                </a:solidFill>
                <a:latin typeface="微软雅黑" pitchFamily="34" charset="-122"/>
                <a:ea typeface="微软雅黑" pitchFamily="34" charset="-122"/>
              </a:rPr>
              <a:t>区县府</a:t>
            </a:r>
          </a:p>
        </p:txBody>
      </p:sp>
      <p:cxnSp>
        <p:nvCxnSpPr>
          <p:cNvPr id="26" name="肘形连接符 37">
            <a:extLst>
              <a:ext uri="{FF2B5EF4-FFF2-40B4-BE49-F238E27FC236}">
                <a16:creationId xmlns:a16="http://schemas.microsoft.com/office/drawing/2014/main" xmlns="" id="{DC3F0B55-1C48-41DD-A7B6-4AA99CE0047F}"/>
              </a:ext>
            </a:extLst>
          </p:cNvPr>
          <p:cNvCxnSpPr>
            <a:stCxn id="6" idx="2"/>
            <a:endCxn id="7" idx="0"/>
          </p:cNvCxnSpPr>
          <p:nvPr/>
        </p:nvCxnSpPr>
        <p:spPr>
          <a:xfrm rot="5400000">
            <a:off x="3631530" y="730573"/>
            <a:ext cx="428625" cy="2354263"/>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肘形连接符 26">
            <a:extLst>
              <a:ext uri="{FF2B5EF4-FFF2-40B4-BE49-F238E27FC236}">
                <a16:creationId xmlns:a16="http://schemas.microsoft.com/office/drawing/2014/main" xmlns="" id="{AE4708B2-E275-4CB5-82F0-EA59ED3157BF}"/>
              </a:ext>
            </a:extLst>
          </p:cNvPr>
          <p:cNvCxnSpPr>
            <a:stCxn id="6" idx="2"/>
            <a:endCxn id="9" idx="0"/>
          </p:cNvCxnSpPr>
          <p:nvPr/>
        </p:nvCxnSpPr>
        <p:spPr>
          <a:xfrm rot="16200000" flipH="1">
            <a:off x="4810249" y="1906117"/>
            <a:ext cx="428625" cy="3175"/>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肘形连接符 42">
            <a:extLst>
              <a:ext uri="{FF2B5EF4-FFF2-40B4-BE49-F238E27FC236}">
                <a16:creationId xmlns:a16="http://schemas.microsoft.com/office/drawing/2014/main" xmlns="" id="{2316494D-041E-4CE5-825B-7152FCAF2180}"/>
              </a:ext>
            </a:extLst>
          </p:cNvPr>
          <p:cNvCxnSpPr>
            <a:stCxn id="6" idx="2"/>
            <a:endCxn id="10" idx="0"/>
          </p:cNvCxnSpPr>
          <p:nvPr/>
        </p:nvCxnSpPr>
        <p:spPr>
          <a:xfrm rot="16200000" flipH="1">
            <a:off x="5988967" y="727399"/>
            <a:ext cx="428625" cy="2360612"/>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肘形连接符 45">
            <a:extLst>
              <a:ext uri="{FF2B5EF4-FFF2-40B4-BE49-F238E27FC236}">
                <a16:creationId xmlns:a16="http://schemas.microsoft.com/office/drawing/2014/main" xmlns="" id="{4E022772-3BA7-4735-90B2-B8DEA8F37372}"/>
              </a:ext>
            </a:extLst>
          </p:cNvPr>
          <p:cNvCxnSpPr>
            <a:stCxn id="7" idx="2"/>
          </p:cNvCxnSpPr>
          <p:nvPr/>
        </p:nvCxnSpPr>
        <p:spPr>
          <a:xfrm rot="5400000">
            <a:off x="2168649" y="2836392"/>
            <a:ext cx="500062" cy="500062"/>
          </a:xfrm>
          <a:prstGeom prst="bentConnector3">
            <a:avLst>
              <a:gd name="adj1" fmla="val 5000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肘形连接符 50">
            <a:extLst>
              <a:ext uri="{FF2B5EF4-FFF2-40B4-BE49-F238E27FC236}">
                <a16:creationId xmlns:a16="http://schemas.microsoft.com/office/drawing/2014/main" xmlns="" id="{BE1529A5-C994-4656-AFE8-B83A187BBA26}"/>
              </a:ext>
            </a:extLst>
          </p:cNvPr>
          <p:cNvCxnSpPr>
            <a:stCxn id="7" idx="2"/>
            <a:endCxn id="17" idx="0"/>
          </p:cNvCxnSpPr>
          <p:nvPr/>
        </p:nvCxnSpPr>
        <p:spPr>
          <a:xfrm rot="16200000" flipH="1">
            <a:off x="2561555" y="2943548"/>
            <a:ext cx="500062" cy="285750"/>
          </a:xfrm>
          <a:prstGeom prst="bentConnector3">
            <a:avLst>
              <a:gd name="adj1" fmla="val 5000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肘形连接符 53">
            <a:extLst>
              <a:ext uri="{FF2B5EF4-FFF2-40B4-BE49-F238E27FC236}">
                <a16:creationId xmlns:a16="http://schemas.microsoft.com/office/drawing/2014/main" xmlns="" id="{BB8D7517-84F8-4CD9-A6E0-633E362A3D62}"/>
              </a:ext>
            </a:extLst>
          </p:cNvPr>
          <p:cNvCxnSpPr>
            <a:stCxn id="9" idx="2"/>
            <a:endCxn id="13" idx="0"/>
          </p:cNvCxnSpPr>
          <p:nvPr/>
        </p:nvCxnSpPr>
        <p:spPr>
          <a:xfrm rot="5400000">
            <a:off x="4204618" y="2514923"/>
            <a:ext cx="500062" cy="1143000"/>
          </a:xfrm>
          <a:prstGeom prst="bentConnector3">
            <a:avLst>
              <a:gd name="adj1" fmla="val 5000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肘形连接符 57">
            <a:extLst>
              <a:ext uri="{FF2B5EF4-FFF2-40B4-BE49-F238E27FC236}">
                <a16:creationId xmlns:a16="http://schemas.microsoft.com/office/drawing/2014/main" xmlns="" id="{11F841FF-FBAD-4CA5-8C9D-B6BE8BD94CDA}"/>
              </a:ext>
            </a:extLst>
          </p:cNvPr>
          <p:cNvCxnSpPr>
            <a:stCxn id="9" idx="2"/>
            <a:endCxn id="14" idx="0"/>
          </p:cNvCxnSpPr>
          <p:nvPr/>
        </p:nvCxnSpPr>
        <p:spPr>
          <a:xfrm rot="5400000">
            <a:off x="4633243" y="2943548"/>
            <a:ext cx="500062" cy="285750"/>
          </a:xfrm>
          <a:prstGeom prst="bentConnector3">
            <a:avLst>
              <a:gd name="adj1" fmla="val 5000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60">
            <a:extLst>
              <a:ext uri="{FF2B5EF4-FFF2-40B4-BE49-F238E27FC236}">
                <a16:creationId xmlns:a16="http://schemas.microsoft.com/office/drawing/2014/main" xmlns="" id="{3416229B-E156-4E55-8776-0460EE8BD875}"/>
              </a:ext>
            </a:extLst>
          </p:cNvPr>
          <p:cNvCxnSpPr>
            <a:stCxn id="9" idx="2"/>
            <a:endCxn id="16" idx="0"/>
          </p:cNvCxnSpPr>
          <p:nvPr/>
        </p:nvCxnSpPr>
        <p:spPr>
          <a:xfrm rot="16200000" flipH="1">
            <a:off x="5026149" y="2836392"/>
            <a:ext cx="500062" cy="500062"/>
          </a:xfrm>
          <a:prstGeom prst="bentConnector3">
            <a:avLst>
              <a:gd name="adj1" fmla="val 5000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肘形连接符 63">
            <a:extLst>
              <a:ext uri="{FF2B5EF4-FFF2-40B4-BE49-F238E27FC236}">
                <a16:creationId xmlns:a16="http://schemas.microsoft.com/office/drawing/2014/main" xmlns="" id="{AB183A6A-5614-4C01-9807-3DE6F93C4D66}"/>
              </a:ext>
            </a:extLst>
          </p:cNvPr>
          <p:cNvCxnSpPr>
            <a:stCxn id="9" idx="2"/>
            <a:endCxn id="15" idx="0"/>
          </p:cNvCxnSpPr>
          <p:nvPr/>
        </p:nvCxnSpPr>
        <p:spPr>
          <a:xfrm rot="16200000" flipH="1">
            <a:off x="5419056" y="2443485"/>
            <a:ext cx="500062" cy="1285875"/>
          </a:xfrm>
          <a:prstGeom prst="bentConnector3">
            <a:avLst>
              <a:gd name="adj1" fmla="val 5000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肘形连接符 68">
            <a:extLst>
              <a:ext uri="{FF2B5EF4-FFF2-40B4-BE49-F238E27FC236}">
                <a16:creationId xmlns:a16="http://schemas.microsoft.com/office/drawing/2014/main" xmlns="" id="{929C6933-67F3-4B21-BBA7-BAB7EEA3ADE6}"/>
              </a:ext>
            </a:extLst>
          </p:cNvPr>
          <p:cNvCxnSpPr>
            <a:stCxn id="10" idx="2"/>
            <a:endCxn id="18" idx="0"/>
          </p:cNvCxnSpPr>
          <p:nvPr/>
        </p:nvCxnSpPr>
        <p:spPr>
          <a:xfrm rot="5400000">
            <a:off x="7062118" y="3014985"/>
            <a:ext cx="500062" cy="142875"/>
          </a:xfrm>
          <a:prstGeom prst="bentConnector3">
            <a:avLst>
              <a:gd name="adj1" fmla="val 5000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72">
            <a:extLst>
              <a:ext uri="{FF2B5EF4-FFF2-40B4-BE49-F238E27FC236}">
                <a16:creationId xmlns:a16="http://schemas.microsoft.com/office/drawing/2014/main" xmlns="" id="{79D5480A-849B-45FA-9908-06C1DD15255A}"/>
              </a:ext>
            </a:extLst>
          </p:cNvPr>
          <p:cNvCxnSpPr>
            <a:stCxn id="10" idx="2"/>
            <a:endCxn id="21" idx="0"/>
          </p:cNvCxnSpPr>
          <p:nvPr/>
        </p:nvCxnSpPr>
        <p:spPr>
          <a:xfrm rot="16200000" flipH="1">
            <a:off x="7490743" y="2729235"/>
            <a:ext cx="500062" cy="714375"/>
          </a:xfrm>
          <a:prstGeom prst="bentConnector3">
            <a:avLst>
              <a:gd name="adj1" fmla="val 5000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肘形连接符 77">
            <a:extLst>
              <a:ext uri="{FF2B5EF4-FFF2-40B4-BE49-F238E27FC236}">
                <a16:creationId xmlns:a16="http://schemas.microsoft.com/office/drawing/2014/main" xmlns="" id="{B4DA8502-96BD-44A4-90C7-51AF0B7AC589}"/>
              </a:ext>
            </a:extLst>
          </p:cNvPr>
          <p:cNvCxnSpPr>
            <a:stCxn id="11" idx="2"/>
            <a:endCxn id="24" idx="0"/>
          </p:cNvCxnSpPr>
          <p:nvPr/>
        </p:nvCxnSpPr>
        <p:spPr>
          <a:xfrm rot="5400000">
            <a:off x="9437812" y="3853979"/>
            <a:ext cx="1071562" cy="465137"/>
          </a:xfrm>
          <a:prstGeom prst="bentConnector3">
            <a:avLst>
              <a:gd name="adj1" fmla="val 5000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肘形连接符 80">
            <a:extLst>
              <a:ext uri="{FF2B5EF4-FFF2-40B4-BE49-F238E27FC236}">
                <a16:creationId xmlns:a16="http://schemas.microsoft.com/office/drawing/2014/main" xmlns="" id="{5FE17B18-F942-4636-8112-9DD952C93750}"/>
              </a:ext>
            </a:extLst>
          </p:cNvPr>
          <p:cNvCxnSpPr>
            <a:stCxn id="11" idx="2"/>
            <a:endCxn id="25" idx="0"/>
          </p:cNvCxnSpPr>
          <p:nvPr/>
        </p:nvCxnSpPr>
        <p:spPr>
          <a:xfrm rot="16200000" flipH="1">
            <a:off x="9866437" y="3890491"/>
            <a:ext cx="1071562" cy="392113"/>
          </a:xfrm>
          <a:prstGeom prst="bentConnector3">
            <a:avLst>
              <a:gd name="adj1" fmla="val 5000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左箭头 84">
            <a:extLst>
              <a:ext uri="{FF2B5EF4-FFF2-40B4-BE49-F238E27FC236}">
                <a16:creationId xmlns:a16="http://schemas.microsoft.com/office/drawing/2014/main" xmlns="" id="{9FCBA619-5B7A-4222-960A-7330BB7C1FBF}"/>
              </a:ext>
            </a:extLst>
          </p:cNvPr>
          <p:cNvSpPr/>
          <p:nvPr/>
        </p:nvSpPr>
        <p:spPr>
          <a:xfrm>
            <a:off x="9026649" y="1693392"/>
            <a:ext cx="357187" cy="4286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0" name="左箭头 85">
            <a:extLst>
              <a:ext uri="{FF2B5EF4-FFF2-40B4-BE49-F238E27FC236}">
                <a16:creationId xmlns:a16="http://schemas.microsoft.com/office/drawing/2014/main" xmlns="" id="{0FD90CB1-CF79-4CC7-909A-A11F0DB2850E}"/>
              </a:ext>
            </a:extLst>
          </p:cNvPr>
          <p:cNvSpPr/>
          <p:nvPr/>
        </p:nvSpPr>
        <p:spPr>
          <a:xfrm>
            <a:off x="9026649" y="2979267"/>
            <a:ext cx="357187" cy="4286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1" name="左弧形箭头 86">
            <a:extLst>
              <a:ext uri="{FF2B5EF4-FFF2-40B4-BE49-F238E27FC236}">
                <a16:creationId xmlns:a16="http://schemas.microsoft.com/office/drawing/2014/main" xmlns="" id="{951FD32B-FA92-4871-832A-66AF29CE2FD5}"/>
              </a:ext>
            </a:extLst>
          </p:cNvPr>
          <p:cNvSpPr/>
          <p:nvPr/>
        </p:nvSpPr>
        <p:spPr>
          <a:xfrm>
            <a:off x="1525711" y="5551017"/>
            <a:ext cx="214313" cy="500062"/>
          </a:xfrm>
          <a:prstGeom prst="curvedRightArrow">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zh-CN" altLang="en-US">
              <a:solidFill>
                <a:schemeClr val="bg1"/>
              </a:solidFill>
            </a:endParaRPr>
          </a:p>
        </p:txBody>
      </p:sp>
      <p:sp>
        <p:nvSpPr>
          <p:cNvPr id="42" name="左弧形箭头 87">
            <a:extLst>
              <a:ext uri="{FF2B5EF4-FFF2-40B4-BE49-F238E27FC236}">
                <a16:creationId xmlns:a16="http://schemas.microsoft.com/office/drawing/2014/main" xmlns="" id="{C9E3BD8B-6969-43F3-8CC6-45DA2FEF7D74}"/>
              </a:ext>
            </a:extLst>
          </p:cNvPr>
          <p:cNvSpPr/>
          <p:nvPr/>
        </p:nvSpPr>
        <p:spPr>
          <a:xfrm rot="10800000">
            <a:off x="8526586" y="5551017"/>
            <a:ext cx="214313" cy="500062"/>
          </a:xfrm>
          <a:prstGeom prst="curvedRightArrow">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zh-CN" altLang="en-US">
              <a:solidFill>
                <a:schemeClr val="bg1"/>
              </a:solidFill>
            </a:endParaRPr>
          </a:p>
        </p:txBody>
      </p:sp>
      <p:sp>
        <p:nvSpPr>
          <p:cNvPr id="43" name="Text Box 40">
            <a:extLst>
              <a:ext uri="{FF2B5EF4-FFF2-40B4-BE49-F238E27FC236}">
                <a16:creationId xmlns:a16="http://schemas.microsoft.com/office/drawing/2014/main" xmlns="" id="{6749E533-A4BC-423B-B038-38EC3E9A0923}"/>
              </a:ext>
            </a:extLst>
          </p:cNvPr>
          <p:cNvSpPr txBox="1">
            <a:spLocks noChangeArrowheads="1"/>
          </p:cNvSpPr>
          <p:nvPr/>
        </p:nvSpPr>
        <p:spPr bwMode="auto">
          <a:xfrm>
            <a:off x="10561761" y="6289204"/>
            <a:ext cx="268288" cy="274638"/>
          </a:xfrm>
          <a:prstGeom prst="rect">
            <a:avLst/>
          </a:prstGeom>
          <a:noFill/>
          <a:ln w="9525">
            <a:noFill/>
            <a:miter lim="800000"/>
            <a:headEnd/>
            <a:tailEnd/>
          </a:ln>
          <a:effectLst/>
        </p:spPr>
        <p:txBody>
          <a:bodyPr>
            <a:spAutoFit/>
          </a:bodyPr>
          <a:lstStyle/>
          <a:p>
            <a:r>
              <a:rPr lang="en-US" altLang="zh-CN" sz="1200"/>
              <a:t>3</a:t>
            </a:r>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6235" y="71414"/>
            <a:ext cx="10972800" cy="442320"/>
          </a:xfrm>
          <a:prstGeom prst="rect">
            <a:avLst/>
          </a:prstGeom>
        </p:spPr>
        <p:txBody>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a:defRPr/>
            </a:pPr>
            <a:r>
              <a:rPr lang="zh-CN" altLang="en-US" sz="2600" dirty="0" smtClean="0">
                <a:solidFill>
                  <a:srgbClr val="FF0000"/>
                </a:solidFill>
              </a:rPr>
              <a:t>分布式光伏集中运维平台</a:t>
            </a:r>
            <a:r>
              <a:rPr lang="en-US" altLang="zh-CN" sz="2600" dirty="0" smtClean="0">
                <a:solidFill>
                  <a:srgbClr val="FF0000"/>
                </a:solidFill>
              </a:rPr>
              <a:t>-</a:t>
            </a:r>
            <a:r>
              <a:rPr lang="zh-CN" altLang="en-US" sz="2600" dirty="0" smtClean="0">
                <a:solidFill>
                  <a:srgbClr val="FF0000"/>
                </a:solidFill>
              </a:rPr>
              <a:t>体系架构</a:t>
            </a:r>
          </a:p>
        </p:txBody>
      </p:sp>
      <p:graphicFrame>
        <p:nvGraphicFramePr>
          <p:cNvPr id="45" name="Object 2"/>
          <p:cNvGraphicFramePr>
            <a:graphicFrameLocks noChangeAspect="1"/>
          </p:cNvGraphicFramePr>
          <p:nvPr/>
        </p:nvGraphicFramePr>
        <p:xfrm>
          <a:off x="191344" y="1196752"/>
          <a:ext cx="6169815" cy="4859412"/>
        </p:xfrm>
        <a:graphic>
          <a:graphicData uri="http://schemas.openxmlformats.org/presentationml/2006/ole">
            <p:oleObj spid="_x0000_s2050" r:id="rId4" imgW="6893910" imgH="5428441" progId="">
              <p:embed/>
            </p:oleObj>
          </a:graphicData>
        </a:graphic>
      </p:graphicFrame>
      <p:pic>
        <p:nvPicPr>
          <p:cNvPr id="46" name="图片 45">
            <a:extLst>
              <a:ext uri="{FF2B5EF4-FFF2-40B4-BE49-F238E27FC236}">
                <a16:creationId xmlns:a16="http://schemas.microsoft.com/office/drawing/2014/main" xmlns="" id="{A2DAAE11-EE05-44E9-A3FE-507509EA28B2}"/>
              </a:ext>
            </a:extLst>
          </p:cNvPr>
          <p:cNvPicPr>
            <a:picLocks noChangeAspect="1"/>
          </p:cNvPicPr>
          <p:nvPr/>
        </p:nvPicPr>
        <p:blipFill>
          <a:blip r:embed="rId5" cstate="print"/>
          <a:stretch>
            <a:fillRect/>
          </a:stretch>
        </p:blipFill>
        <p:spPr>
          <a:xfrm>
            <a:off x="6312024" y="2060848"/>
            <a:ext cx="5879976" cy="3575487"/>
          </a:xfrm>
          <a:prstGeom prst="rect">
            <a:avLst/>
          </a:prstGeom>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6235" y="71414"/>
            <a:ext cx="10972800" cy="442320"/>
          </a:xfrm>
          <a:prstGeom prst="rect">
            <a:avLst/>
          </a:prstGeom>
        </p:spPr>
        <p:txBody>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a:defRPr/>
            </a:pPr>
            <a:r>
              <a:rPr lang="zh-CN" altLang="en-US" sz="2600" dirty="0" smtClean="0">
                <a:solidFill>
                  <a:srgbClr val="FF0000"/>
                </a:solidFill>
              </a:rPr>
              <a:t>分布式光伏集中运维平台</a:t>
            </a:r>
            <a:r>
              <a:rPr lang="en-US" altLang="zh-CN" sz="2600" dirty="0" smtClean="0">
                <a:solidFill>
                  <a:srgbClr val="FF0000"/>
                </a:solidFill>
              </a:rPr>
              <a:t>-</a:t>
            </a:r>
            <a:r>
              <a:rPr lang="zh-CN" altLang="en-US" sz="2600" dirty="0" smtClean="0">
                <a:solidFill>
                  <a:srgbClr val="FF0000"/>
                </a:solidFill>
              </a:rPr>
              <a:t>运维与监控体系</a:t>
            </a:r>
          </a:p>
        </p:txBody>
      </p:sp>
      <p:sp>
        <p:nvSpPr>
          <p:cNvPr id="29" name="矩形 28"/>
          <p:cNvSpPr>
            <a:spLocks noChangeArrowheads="1"/>
          </p:cNvSpPr>
          <p:nvPr/>
        </p:nvSpPr>
        <p:spPr bwMode="auto">
          <a:xfrm>
            <a:off x="2495600" y="1340768"/>
            <a:ext cx="942975" cy="2990850"/>
          </a:xfrm>
          <a:prstGeom prst="rect">
            <a:avLst/>
          </a:prstGeom>
          <a:solidFill>
            <a:schemeClr val="bg1"/>
          </a:solidFill>
          <a:ln w="44450">
            <a:solidFill>
              <a:srgbClr val="FF0064"/>
            </a:solidFill>
            <a:round/>
            <a:headEnd/>
            <a:tailEnd/>
          </a:ln>
        </p:spPr>
        <p:txBody>
          <a:bodyPr wrap="none" anchor="ctr"/>
          <a:lstStyle/>
          <a:p>
            <a:pPr algn="r" eaLnBrk="1" hangingPunct="1"/>
            <a:endParaRPr lang="zh-CN" altLang="en-US"/>
          </a:p>
        </p:txBody>
      </p:sp>
      <p:sp>
        <p:nvSpPr>
          <p:cNvPr id="30" name="矩形 29"/>
          <p:cNvSpPr>
            <a:spLocks noChangeArrowheads="1"/>
          </p:cNvSpPr>
          <p:nvPr/>
        </p:nvSpPr>
        <p:spPr bwMode="auto">
          <a:xfrm>
            <a:off x="8972600" y="1340768"/>
            <a:ext cx="957263" cy="2935287"/>
          </a:xfrm>
          <a:prstGeom prst="rect">
            <a:avLst/>
          </a:prstGeom>
          <a:solidFill>
            <a:schemeClr val="bg1"/>
          </a:solidFill>
          <a:ln w="44450">
            <a:solidFill>
              <a:srgbClr val="FF0064"/>
            </a:solidFill>
            <a:round/>
            <a:headEnd/>
            <a:tailEnd/>
          </a:ln>
        </p:spPr>
        <p:txBody>
          <a:bodyPr wrap="none" anchor="ctr"/>
          <a:lstStyle/>
          <a:p>
            <a:pPr algn="r" eaLnBrk="1" hangingPunct="1"/>
            <a:endParaRPr lang="zh-CN" altLang="en-US"/>
          </a:p>
        </p:txBody>
      </p:sp>
      <p:grpSp>
        <p:nvGrpSpPr>
          <p:cNvPr id="31" name="画布 4"/>
          <p:cNvGrpSpPr>
            <a:grpSpLocks/>
          </p:cNvGrpSpPr>
          <p:nvPr/>
        </p:nvGrpSpPr>
        <p:grpSpPr bwMode="auto">
          <a:xfrm>
            <a:off x="2215239" y="1196756"/>
            <a:ext cx="7831138" cy="5038725"/>
            <a:chOff x="0" y="0"/>
            <a:chExt cx="5274310" cy="3909695"/>
          </a:xfrm>
        </p:grpSpPr>
        <p:sp>
          <p:nvSpPr>
            <p:cNvPr id="32" name="画布 4"/>
            <p:cNvSpPr>
              <a:spLocks noChangeArrowheads="1"/>
            </p:cNvSpPr>
            <p:nvPr/>
          </p:nvSpPr>
          <p:spPr bwMode="auto">
            <a:xfrm>
              <a:off x="0" y="0"/>
              <a:ext cx="5274310" cy="39096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p>
          </p:txBody>
        </p:sp>
        <p:cxnSp>
          <p:nvCxnSpPr>
            <p:cNvPr id="33" name="直接箭头连接符 12"/>
            <p:cNvCxnSpPr/>
            <p:nvPr/>
          </p:nvCxnSpPr>
          <p:spPr>
            <a:xfrm flipH="1">
              <a:off x="2751024" y="2872530"/>
              <a:ext cx="1069" cy="232808"/>
            </a:xfrm>
            <a:prstGeom prst="straightConnector1">
              <a:avLst/>
            </a:prstGeom>
            <a:ln w="12700" cmpd="sng">
              <a:solidFill>
                <a:schemeClr val="tx1"/>
              </a:solidFill>
              <a:prstDash val="solid"/>
              <a:headEnd type="arrow" w="sm" len="sm"/>
              <a:tailEnd type="arrow" w="med" len="med"/>
            </a:ln>
          </p:spPr>
          <p:style>
            <a:lnRef idx="1">
              <a:schemeClr val="accent1"/>
            </a:lnRef>
            <a:fillRef idx="0">
              <a:schemeClr val="accent1"/>
            </a:fillRef>
            <a:effectRef idx="0">
              <a:schemeClr val="accent1"/>
            </a:effectRef>
            <a:fontRef idx="minor">
              <a:schemeClr val="tx1"/>
            </a:fontRef>
          </p:style>
        </p:cxnSp>
        <p:sp>
          <p:nvSpPr>
            <p:cNvPr id="34" name="矩形 5"/>
            <p:cNvSpPr/>
            <p:nvPr/>
          </p:nvSpPr>
          <p:spPr>
            <a:xfrm>
              <a:off x="230945" y="2611390"/>
              <a:ext cx="4926823" cy="502569"/>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defRPr/>
              </a:pPr>
              <a:r>
                <a:rPr lang="zh-CN" altLang="en-US" kern="100" noProof="1">
                  <a:latin typeface="黑体"/>
                  <a:ea typeface="黑体"/>
                  <a:cs typeface="黑体"/>
                  <a:sym typeface="Times New Roman"/>
                </a:rPr>
                <a:t>运维</a:t>
              </a:r>
              <a:r>
                <a:rPr lang="en-US" altLang="zh-CN" kern="100" noProof="1" smtClean="0">
                  <a:latin typeface="黑体"/>
                  <a:ea typeface="黑体"/>
                  <a:cs typeface="黑体"/>
                  <a:sym typeface="Times New Roman"/>
                </a:rPr>
                <a:t>平台</a:t>
              </a:r>
              <a:endParaRPr lang="en-US" altLang="zh-CN" kern="100" noProof="1">
                <a:latin typeface="黑体"/>
                <a:ea typeface="黑体"/>
                <a:cs typeface="黑体"/>
                <a:sym typeface="Times New Roman"/>
              </a:endParaRPr>
            </a:p>
            <a:p>
              <a:pPr algn="ctr" eaLnBrk="1" fontAlgn="auto" hangingPunct="1">
                <a:defRPr/>
              </a:pPr>
              <a:r>
                <a:rPr lang="en-US" altLang="zh-CN" kern="100" noProof="1">
                  <a:latin typeface="Times New Roman"/>
                  <a:cs typeface="Times New Roman"/>
                  <a:sym typeface="Times New Roman"/>
                </a:rPr>
                <a:t>（机构、人员、角色、权限、工作流、短信、手机APP、自响应页面）</a:t>
              </a:r>
            </a:p>
          </p:txBody>
        </p:sp>
        <p:sp>
          <p:nvSpPr>
            <p:cNvPr id="35" name="矩形 6"/>
            <p:cNvSpPr/>
            <p:nvPr/>
          </p:nvSpPr>
          <p:spPr>
            <a:xfrm>
              <a:off x="248052" y="193391"/>
              <a:ext cx="493965" cy="2191350"/>
            </a:xfrm>
            <a:prstGeom prst="rect">
              <a:avLst/>
            </a:prstGeom>
          </p:spPr>
          <p:style>
            <a:lnRef idx="2">
              <a:schemeClr val="accent5"/>
            </a:lnRef>
            <a:fillRef idx="1">
              <a:schemeClr val="lt1"/>
            </a:fillRef>
            <a:effectRef idx="0">
              <a:schemeClr val="accent5"/>
            </a:effectRef>
            <a:fontRef idx="minor">
              <a:schemeClr val="dk1"/>
            </a:fontRef>
          </p:style>
          <p:txBody>
            <a:bodyPr anchor="ctr"/>
            <a:lstStyle/>
            <a:p>
              <a:pPr algn="ctr" eaLnBrk="1" fontAlgn="auto" hangingPunct="1">
                <a:defRPr/>
              </a:pPr>
              <a:r>
                <a:rPr lang="en-US" altLang="zh-CN" sz="2000" kern="100" noProof="1">
                  <a:latin typeface="黑体"/>
                  <a:ea typeface="黑体"/>
                  <a:cs typeface="黑体"/>
                  <a:sym typeface="Times New Roman"/>
                </a:rPr>
                <a:t>实时监控系统</a:t>
              </a:r>
            </a:p>
          </p:txBody>
        </p:sp>
        <p:cxnSp>
          <p:nvCxnSpPr>
            <p:cNvPr id="36" name="直接箭头连接符 8"/>
            <p:cNvCxnSpPr/>
            <p:nvPr/>
          </p:nvCxnSpPr>
          <p:spPr>
            <a:xfrm flipH="1">
              <a:off x="495035" y="2384741"/>
              <a:ext cx="0" cy="234040"/>
            </a:xfrm>
            <a:prstGeom prst="straightConnector1">
              <a:avLst/>
            </a:prstGeom>
            <a:ln w="12700" cmpd="sng">
              <a:solidFill>
                <a:schemeClr val="tx1"/>
              </a:solidFill>
              <a:prstDash val="solid"/>
              <a:headEnd type="arrow" w="sm" len="sm"/>
              <a:tailEnd type="arrow" w="med" len="med"/>
            </a:ln>
          </p:spPr>
          <p:style>
            <a:lnRef idx="1">
              <a:schemeClr val="accent1"/>
            </a:lnRef>
            <a:fillRef idx="0">
              <a:schemeClr val="accent1"/>
            </a:fillRef>
            <a:effectRef idx="0">
              <a:schemeClr val="accent1"/>
            </a:effectRef>
            <a:fontRef idx="minor">
              <a:schemeClr val="tx1"/>
            </a:fontRef>
          </p:style>
        </p:cxnSp>
        <p:cxnSp>
          <p:nvCxnSpPr>
            <p:cNvPr id="37" name="直接箭头连接符 9"/>
            <p:cNvCxnSpPr/>
            <p:nvPr/>
          </p:nvCxnSpPr>
          <p:spPr>
            <a:xfrm flipH="1">
              <a:off x="4876572" y="2378583"/>
              <a:ext cx="1069" cy="234040"/>
            </a:xfrm>
            <a:prstGeom prst="straightConnector1">
              <a:avLst/>
            </a:prstGeom>
            <a:ln w="12700" cmpd="sng">
              <a:solidFill>
                <a:schemeClr val="tx1"/>
              </a:solidFill>
              <a:prstDash val="solid"/>
              <a:headEnd type="arrow" w="sm" len="sm"/>
              <a:tailEnd type="arrow" w="med" len="med"/>
            </a:ln>
          </p:spPr>
          <p:style>
            <a:lnRef idx="1">
              <a:schemeClr val="accent1"/>
            </a:lnRef>
            <a:fillRef idx="0">
              <a:schemeClr val="accent1"/>
            </a:fillRef>
            <a:effectRef idx="0">
              <a:schemeClr val="accent1"/>
            </a:effectRef>
            <a:fontRef idx="minor">
              <a:schemeClr val="tx1"/>
            </a:fontRef>
          </p:style>
        </p:cxnSp>
        <p:sp>
          <p:nvSpPr>
            <p:cNvPr id="38" name="矩形 10"/>
            <p:cNvSpPr/>
            <p:nvPr/>
          </p:nvSpPr>
          <p:spPr>
            <a:xfrm>
              <a:off x="4603928" y="195855"/>
              <a:ext cx="493965" cy="2166715"/>
            </a:xfrm>
            <a:prstGeom prst="rect">
              <a:avLst/>
            </a:prstGeom>
          </p:spPr>
          <p:style>
            <a:lnRef idx="2">
              <a:schemeClr val="accent5"/>
            </a:lnRef>
            <a:fillRef idx="1">
              <a:schemeClr val="lt1"/>
            </a:fillRef>
            <a:effectRef idx="0">
              <a:schemeClr val="accent5"/>
            </a:effectRef>
            <a:fontRef idx="minor">
              <a:schemeClr val="dk1"/>
            </a:fontRef>
          </p:style>
          <p:txBody>
            <a:bodyPr anchor="ctr"/>
            <a:lstStyle/>
            <a:p>
              <a:pPr algn="ctr" eaLnBrk="1" fontAlgn="auto" hangingPunct="1">
                <a:defRPr/>
              </a:pPr>
              <a:r>
                <a:rPr lang="en-US" altLang="zh-CN" sz="2000" kern="100" noProof="1">
                  <a:latin typeface="黑体"/>
                  <a:ea typeface="黑体"/>
                  <a:cs typeface="黑体"/>
                  <a:sym typeface="Times New Roman"/>
                </a:rPr>
                <a:t>工程建设信息管理系统</a:t>
              </a:r>
            </a:p>
          </p:txBody>
        </p:sp>
        <p:sp>
          <p:nvSpPr>
            <p:cNvPr id="39" name="圆角矩形 11"/>
            <p:cNvSpPr/>
            <p:nvPr/>
          </p:nvSpPr>
          <p:spPr>
            <a:xfrm>
              <a:off x="1127995" y="218027"/>
              <a:ext cx="3196875" cy="2174105"/>
            </a:xfrm>
            <a:prstGeom prst="roundRect">
              <a:avLst/>
            </a:prstGeom>
            <a:ln>
              <a:prstDash val="dash"/>
            </a:ln>
          </p:spPr>
          <p:style>
            <a:lnRef idx="2">
              <a:schemeClr val="dk1"/>
            </a:lnRef>
            <a:fillRef idx="1">
              <a:schemeClr val="lt1"/>
            </a:fillRef>
            <a:effectRef idx="0">
              <a:schemeClr val="dk1"/>
            </a:effectRef>
            <a:fontRef idx="minor">
              <a:schemeClr val="dk1"/>
            </a:fontRef>
          </p:style>
        </p:sp>
        <p:sp>
          <p:nvSpPr>
            <p:cNvPr id="40" name="矩形 13"/>
            <p:cNvSpPr/>
            <p:nvPr/>
          </p:nvSpPr>
          <p:spPr>
            <a:xfrm>
              <a:off x="1598658" y="1815655"/>
              <a:ext cx="2357579" cy="415113"/>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eaLnBrk="1" fontAlgn="auto" hangingPunct="1">
                <a:defRPr/>
              </a:pPr>
              <a:r>
                <a:rPr lang="zh-CN" altLang="en-US" sz="3200" b="1" kern="100" noProof="1" smtClean="0">
                  <a:solidFill>
                    <a:srgbClr val="FF0000"/>
                  </a:solidFill>
                  <a:latin typeface="Times New Roman"/>
                  <a:cs typeface="Times New Roman"/>
                  <a:sym typeface="Times New Roman"/>
                </a:rPr>
                <a:t>资产</a:t>
              </a:r>
              <a:endParaRPr lang="en-US" altLang="zh-CN" sz="3200" b="1" kern="100" noProof="1">
                <a:solidFill>
                  <a:srgbClr val="FF0000"/>
                </a:solidFill>
                <a:latin typeface="Times New Roman"/>
                <a:cs typeface="Times New Roman"/>
                <a:sym typeface="Times New Roman"/>
              </a:endParaRPr>
            </a:p>
          </p:txBody>
        </p:sp>
        <p:sp>
          <p:nvSpPr>
            <p:cNvPr id="41" name="矩形 20"/>
            <p:cNvSpPr/>
            <p:nvPr/>
          </p:nvSpPr>
          <p:spPr>
            <a:xfrm>
              <a:off x="1881773" y="508729"/>
              <a:ext cx="557048" cy="960795"/>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defRPr/>
              </a:pPr>
              <a:r>
                <a:rPr lang="en-US" altLang="zh-CN" sz="2000" kern="100" noProof="1">
                  <a:latin typeface="Times New Roman"/>
                  <a:cs typeface="Times New Roman"/>
                  <a:sym typeface="Times New Roman"/>
                </a:rPr>
                <a:t>点检</a:t>
              </a:r>
            </a:p>
            <a:p>
              <a:pPr algn="ctr" eaLnBrk="1" fontAlgn="auto" hangingPunct="1">
                <a:defRPr/>
              </a:pPr>
              <a:r>
                <a:rPr lang="en-US" altLang="zh-CN" sz="2000" kern="100" noProof="1">
                  <a:latin typeface="Times New Roman"/>
                  <a:cs typeface="Times New Roman"/>
                  <a:sym typeface="Times New Roman"/>
                </a:rPr>
                <a:t>巡检</a:t>
              </a:r>
            </a:p>
          </p:txBody>
        </p:sp>
        <p:sp>
          <p:nvSpPr>
            <p:cNvPr id="42" name="矩形 21"/>
            <p:cNvSpPr/>
            <p:nvPr/>
          </p:nvSpPr>
          <p:spPr>
            <a:xfrm>
              <a:off x="2711463" y="508729"/>
              <a:ext cx="475789" cy="960795"/>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defRPr/>
              </a:pPr>
              <a:r>
                <a:rPr lang="en-US" altLang="zh-CN" sz="2000" kern="100" noProof="1">
                  <a:latin typeface="Times New Roman"/>
                  <a:cs typeface="Times New Roman"/>
                  <a:sym typeface="Times New Roman"/>
                </a:rPr>
                <a:t>缺陷管理</a:t>
              </a:r>
            </a:p>
          </p:txBody>
        </p:sp>
        <p:sp>
          <p:nvSpPr>
            <p:cNvPr id="43" name="矩形 22"/>
            <p:cNvSpPr/>
            <p:nvPr/>
          </p:nvSpPr>
          <p:spPr>
            <a:xfrm>
              <a:off x="3539016" y="517351"/>
              <a:ext cx="476858" cy="962027"/>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defRPr/>
              </a:pPr>
              <a:r>
                <a:rPr lang="en-US" altLang="zh-CN" sz="2000" kern="100" noProof="1">
                  <a:latin typeface="Times New Roman"/>
                  <a:cs typeface="Times New Roman"/>
                  <a:sym typeface="Times New Roman"/>
                </a:rPr>
                <a:t>更换</a:t>
              </a:r>
            </a:p>
            <a:p>
              <a:pPr algn="ctr" eaLnBrk="1" fontAlgn="auto" hangingPunct="1">
                <a:defRPr/>
              </a:pPr>
              <a:r>
                <a:rPr lang="en-US" altLang="zh-CN" sz="2000" kern="100" noProof="1">
                  <a:latin typeface="Times New Roman"/>
                  <a:cs typeface="Times New Roman"/>
                  <a:sym typeface="Times New Roman"/>
                </a:rPr>
                <a:t>维护</a:t>
              </a:r>
            </a:p>
          </p:txBody>
        </p:sp>
        <p:cxnSp>
          <p:nvCxnSpPr>
            <p:cNvPr id="45" name="直接箭头连接符 24"/>
            <p:cNvCxnSpPr/>
            <p:nvPr/>
          </p:nvCxnSpPr>
          <p:spPr>
            <a:xfrm>
              <a:off x="734533" y="925073"/>
              <a:ext cx="709942" cy="739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25"/>
            <p:cNvCxnSpPr/>
            <p:nvPr/>
          </p:nvCxnSpPr>
          <p:spPr>
            <a:xfrm flipH="1">
              <a:off x="1706426" y="1528649"/>
              <a:ext cx="0" cy="234040"/>
            </a:xfrm>
            <a:prstGeom prst="straightConnector1">
              <a:avLst/>
            </a:prstGeom>
            <a:ln w="12700" cmpd="sng">
              <a:solidFill>
                <a:schemeClr val="tx1"/>
              </a:solidFill>
              <a:prstDash val="solid"/>
              <a:headEnd type="arrow" w="sm" len="sm"/>
              <a:tailEnd type="arrow" w="med" len="med"/>
            </a:ln>
          </p:spPr>
          <p:style>
            <a:lnRef idx="1">
              <a:schemeClr val="accent1"/>
            </a:lnRef>
            <a:fillRef idx="0">
              <a:schemeClr val="accent1"/>
            </a:fillRef>
            <a:effectRef idx="0">
              <a:schemeClr val="accent1"/>
            </a:effectRef>
            <a:fontRef idx="minor">
              <a:schemeClr val="tx1"/>
            </a:fontRef>
          </p:style>
        </p:cxnSp>
        <p:cxnSp>
          <p:nvCxnSpPr>
            <p:cNvPr id="47" name="直接箭头连接符 26"/>
            <p:cNvCxnSpPr/>
            <p:nvPr/>
          </p:nvCxnSpPr>
          <p:spPr>
            <a:xfrm flipH="1">
              <a:off x="3039705" y="1504013"/>
              <a:ext cx="1069" cy="234040"/>
            </a:xfrm>
            <a:prstGeom prst="straightConnector1">
              <a:avLst/>
            </a:prstGeom>
            <a:ln w="12700" cmpd="sng">
              <a:solidFill>
                <a:schemeClr val="tx1"/>
              </a:solidFill>
              <a:prstDash val="solid"/>
              <a:headEnd type="arrow" w="sm" len="sm"/>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27"/>
            <p:cNvCxnSpPr/>
            <p:nvPr/>
          </p:nvCxnSpPr>
          <p:spPr>
            <a:xfrm flipH="1">
              <a:off x="2378946" y="1529881"/>
              <a:ext cx="0" cy="234040"/>
            </a:xfrm>
            <a:prstGeom prst="straightConnector1">
              <a:avLst/>
            </a:prstGeom>
            <a:ln w="12700" cmpd="sng">
              <a:solidFill>
                <a:schemeClr val="tx1"/>
              </a:solidFill>
              <a:prstDash val="solid"/>
              <a:headEnd type="arrow" w="sm" len="sm"/>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26"/>
            <p:cNvCxnSpPr/>
            <p:nvPr/>
          </p:nvCxnSpPr>
          <p:spPr>
            <a:xfrm flipH="1">
              <a:off x="3773169" y="1505245"/>
              <a:ext cx="1069" cy="232808"/>
            </a:xfrm>
            <a:prstGeom prst="straightConnector1">
              <a:avLst/>
            </a:prstGeom>
            <a:ln w="12700" cmpd="sng">
              <a:solidFill>
                <a:schemeClr val="tx1"/>
              </a:solidFill>
              <a:prstDash val="solid"/>
              <a:headEnd type="arrow" w="sm" len="sm"/>
              <a:tailEnd type="arrow" w="med" len="med"/>
            </a:ln>
          </p:spPr>
          <p:style>
            <a:lnRef idx="1">
              <a:schemeClr val="accent1"/>
            </a:lnRef>
            <a:fillRef idx="0">
              <a:schemeClr val="accent1"/>
            </a:fillRef>
            <a:effectRef idx="0">
              <a:schemeClr val="accent1"/>
            </a:effectRef>
            <a:fontRef idx="minor">
              <a:schemeClr val="tx1"/>
            </a:fontRef>
          </p:style>
        </p:cxnSp>
        <p:sp>
          <p:nvSpPr>
            <p:cNvPr id="50" name="文本框 18"/>
            <p:cNvSpPr txBox="1"/>
            <p:nvPr/>
          </p:nvSpPr>
          <p:spPr>
            <a:xfrm>
              <a:off x="3957310" y="1677646"/>
              <a:ext cx="335725" cy="221722"/>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a:lstStyle/>
            <a:p>
              <a:pPr algn="just" eaLnBrk="1" fontAlgn="auto" hangingPunct="1">
                <a:defRPr/>
              </a:pPr>
              <a:r>
                <a:rPr lang="en-US" altLang="zh-CN" sz="2400" b="1" kern="100" noProof="1">
                  <a:solidFill>
                    <a:srgbClr val="FF0000"/>
                  </a:solidFill>
                  <a:latin typeface="Times New Roman"/>
                  <a:cs typeface="Times New Roman"/>
                  <a:sym typeface="Times New Roman"/>
                </a:rPr>
                <a:t>物资</a:t>
              </a:r>
            </a:p>
          </p:txBody>
        </p:sp>
        <p:sp>
          <p:nvSpPr>
            <p:cNvPr id="51" name="文本框 17"/>
            <p:cNvSpPr txBox="1"/>
            <p:nvPr/>
          </p:nvSpPr>
          <p:spPr>
            <a:xfrm>
              <a:off x="1213748" y="1646852"/>
              <a:ext cx="387046" cy="141655"/>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a:lstStyle/>
            <a:p>
              <a:pPr algn="just" eaLnBrk="1" fontAlgn="auto" hangingPunct="1">
                <a:defRPr/>
              </a:pPr>
              <a:r>
                <a:rPr lang="en-US" altLang="zh-CN" sz="2400" b="1" kern="100" noProof="1">
                  <a:solidFill>
                    <a:srgbClr val="FF0000"/>
                  </a:solidFill>
                  <a:latin typeface="Times New Roman"/>
                  <a:cs typeface="Times New Roman"/>
                  <a:sym typeface="Times New Roman"/>
                </a:rPr>
                <a:t>设备</a:t>
              </a:r>
            </a:p>
          </p:txBody>
        </p:sp>
        <p:cxnSp>
          <p:nvCxnSpPr>
            <p:cNvPr id="52" name="直接箭头连接符 9"/>
            <p:cNvCxnSpPr/>
            <p:nvPr/>
          </p:nvCxnSpPr>
          <p:spPr>
            <a:xfrm flipH="1">
              <a:off x="2726432" y="2388437"/>
              <a:ext cx="0" cy="234040"/>
            </a:xfrm>
            <a:prstGeom prst="straightConnector1">
              <a:avLst/>
            </a:prstGeom>
            <a:ln w="12700" cmpd="sng">
              <a:solidFill>
                <a:schemeClr val="tx1"/>
              </a:solidFill>
              <a:prstDash val="solid"/>
              <a:headEnd type="arrow" w="sm" len="sm"/>
              <a:tailEnd type="arrow"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51"/>
            <p:cNvCxnSpPr/>
            <p:nvPr/>
          </p:nvCxnSpPr>
          <p:spPr>
            <a:xfrm>
              <a:off x="734533" y="3127510"/>
              <a:ext cx="7484" cy="277152"/>
            </a:xfrm>
            <a:prstGeom prst="straightConnector1">
              <a:avLst/>
            </a:prstGeom>
            <a:ln w="2222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2"/>
            <p:cNvCxnSpPr/>
            <p:nvPr/>
          </p:nvCxnSpPr>
          <p:spPr>
            <a:xfrm>
              <a:off x="1994038" y="3106569"/>
              <a:ext cx="8554" cy="277153"/>
            </a:xfrm>
            <a:prstGeom prst="straightConnector1">
              <a:avLst/>
            </a:prstGeom>
            <a:ln w="2222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3"/>
            <p:cNvCxnSpPr/>
            <p:nvPr/>
          </p:nvCxnSpPr>
          <p:spPr>
            <a:xfrm>
              <a:off x="3251404" y="3106569"/>
              <a:ext cx="8554" cy="277153"/>
            </a:xfrm>
            <a:prstGeom prst="straightConnector1">
              <a:avLst/>
            </a:prstGeom>
            <a:ln w="2222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6" name="文本框 54"/>
            <p:cNvSpPr txBox="1"/>
            <p:nvPr/>
          </p:nvSpPr>
          <p:spPr>
            <a:xfrm>
              <a:off x="303650" y="3381258"/>
              <a:ext cx="915226" cy="490252"/>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a:lstStyle/>
            <a:p>
              <a:pPr algn="ctr" eaLnBrk="1" fontAlgn="auto" hangingPunct="1">
                <a:defRPr/>
              </a:pPr>
              <a:r>
                <a:rPr lang="en-US" altLang="zh-CN" kern="100" noProof="1">
                  <a:latin typeface="微软雅黑"/>
                  <a:ea typeface="微软雅黑"/>
                  <a:cs typeface="微软雅黑"/>
                  <a:sym typeface="Times New Roman"/>
                </a:rPr>
                <a:t>运行人员</a:t>
              </a:r>
            </a:p>
          </p:txBody>
        </p:sp>
        <p:cxnSp>
          <p:nvCxnSpPr>
            <p:cNvPr id="57" name="直接箭头连接符 55"/>
            <p:cNvCxnSpPr/>
            <p:nvPr/>
          </p:nvCxnSpPr>
          <p:spPr>
            <a:xfrm>
              <a:off x="4569714" y="3097947"/>
              <a:ext cx="7485" cy="277152"/>
            </a:xfrm>
            <a:prstGeom prst="straightConnector1">
              <a:avLst/>
            </a:prstGeom>
            <a:ln w="2222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8" name="文本框 56"/>
            <p:cNvSpPr txBox="1"/>
            <p:nvPr/>
          </p:nvSpPr>
          <p:spPr>
            <a:xfrm>
              <a:off x="1618752" y="3364013"/>
              <a:ext cx="820068" cy="507497"/>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a:lstStyle/>
            <a:p>
              <a:pPr algn="ctr" eaLnBrk="1" fontAlgn="auto" hangingPunct="1">
                <a:defRPr/>
              </a:pPr>
              <a:r>
                <a:rPr lang="en-US" altLang="zh-CN" kern="100" noProof="1">
                  <a:latin typeface="微软雅黑"/>
                  <a:ea typeface="微软雅黑"/>
                  <a:cs typeface="微软雅黑"/>
                  <a:sym typeface="Times New Roman"/>
                </a:rPr>
                <a:t>维护人员</a:t>
              </a:r>
            </a:p>
          </p:txBody>
        </p:sp>
        <p:sp>
          <p:nvSpPr>
            <p:cNvPr id="59" name="文本框 57"/>
            <p:cNvSpPr txBox="1"/>
            <p:nvPr/>
          </p:nvSpPr>
          <p:spPr>
            <a:xfrm>
              <a:off x="2838697" y="3357854"/>
              <a:ext cx="820068" cy="507497"/>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a:lstStyle/>
            <a:p>
              <a:pPr algn="ctr" eaLnBrk="1" fontAlgn="auto" hangingPunct="1">
                <a:defRPr/>
              </a:pPr>
              <a:r>
                <a:rPr lang="en-US" altLang="zh-CN" kern="100" noProof="1">
                  <a:latin typeface="微软雅黑"/>
                  <a:ea typeface="微软雅黑"/>
                  <a:cs typeface="微软雅黑"/>
                  <a:sym typeface="Times New Roman"/>
                </a:rPr>
                <a:t>政府领导人员</a:t>
              </a:r>
            </a:p>
          </p:txBody>
        </p:sp>
        <p:sp>
          <p:nvSpPr>
            <p:cNvPr id="60" name="文本框 58"/>
            <p:cNvSpPr txBox="1"/>
            <p:nvPr/>
          </p:nvSpPr>
          <p:spPr>
            <a:xfrm>
              <a:off x="4205121" y="3348000"/>
              <a:ext cx="820068" cy="474239"/>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a:lstStyle/>
            <a:p>
              <a:pPr algn="ctr" eaLnBrk="1" fontAlgn="auto" hangingPunct="1">
                <a:defRPr/>
              </a:pPr>
              <a:r>
                <a:rPr lang="en-US" altLang="zh-CN" kern="100" noProof="1">
                  <a:latin typeface="微软雅黑"/>
                  <a:ea typeface="微软雅黑"/>
                  <a:cs typeface="微软雅黑"/>
                  <a:sym typeface="Times New Roman"/>
                </a:rPr>
                <a:t>村民</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ppt_x</p:attrName>
                                        </p:attrNameLst>
                                      </p:cBhvr>
                                      <p:tavLst>
                                        <p:tav tm="0">
                                          <p:val>
                                            <p:strVal val="#ppt_x"/>
                                          </p:val>
                                        </p:tav>
                                        <p:tav tm="100000">
                                          <p:val>
                                            <p:strVal val="#ppt_x"/>
                                          </p:val>
                                        </p:tav>
                                      </p:tavLst>
                                    </p:anim>
                                    <p:anim calcmode="lin" valueType="num">
                                      <p:cBhvr>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ppt_x</p:attrName>
                                        </p:attrNameLst>
                                      </p:cBhvr>
                                      <p:tavLst>
                                        <p:tav tm="0">
                                          <p:val>
                                            <p:strVal val="#ppt_x"/>
                                          </p:val>
                                        </p:tav>
                                        <p:tav tm="100000">
                                          <p:val>
                                            <p:strVal val="#ppt_x"/>
                                          </p:val>
                                        </p:tav>
                                      </p:tavLst>
                                    </p:anim>
                                    <p:anim calcmode="lin" valueType="num">
                                      <p:cBhvr>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76235" y="71414"/>
            <a:ext cx="10972800" cy="442320"/>
          </a:xfrm>
          <a:prstGeom prst="rect">
            <a:avLst/>
          </a:prstGeom>
        </p:spPr>
        <p:txBody>
          <a:bodyPr/>
          <a:lstStyle>
            <a:lvl1pPr algn="l" defTabSz="914400" rtl="0" eaLnBrk="1" latinLnBrk="0" hangingPunct="1">
              <a:spcBef>
                <a:spcPct val="0"/>
              </a:spcBef>
              <a:buNone/>
              <a:defRPr sz="2000" b="1" kern="1200">
                <a:solidFill>
                  <a:schemeClr val="bg1"/>
                </a:solidFill>
                <a:latin typeface="微软雅黑" panose="020B0503020204020204" pitchFamily="34" charset="-122"/>
                <a:ea typeface="微软雅黑" panose="020B0503020204020204" pitchFamily="34" charset="-122"/>
                <a:cs typeface="+mj-cs"/>
              </a:defRPr>
            </a:lvl1pPr>
          </a:lstStyle>
          <a:p>
            <a:pPr>
              <a:defRPr/>
            </a:pPr>
            <a:r>
              <a:rPr lang="zh-CN" altLang="en-US" sz="2600" dirty="0" smtClean="0">
                <a:solidFill>
                  <a:srgbClr val="FF0000"/>
                </a:solidFill>
              </a:rPr>
              <a:t>分布式光伏集中运维平台</a:t>
            </a:r>
            <a:r>
              <a:rPr lang="en-US" altLang="zh-CN" sz="2600" dirty="0" smtClean="0">
                <a:solidFill>
                  <a:srgbClr val="FF0000"/>
                </a:solidFill>
              </a:rPr>
              <a:t>-</a:t>
            </a:r>
            <a:r>
              <a:rPr lang="zh-CN" altLang="en-US" sz="2600" dirty="0" smtClean="0">
                <a:solidFill>
                  <a:srgbClr val="FF0000"/>
                </a:solidFill>
              </a:rPr>
              <a:t>运维监控体系</a:t>
            </a:r>
          </a:p>
        </p:txBody>
      </p:sp>
      <p:sp>
        <p:nvSpPr>
          <p:cNvPr id="63" name="圆角矩形 50">
            <a:extLst>
              <a:ext uri="{FF2B5EF4-FFF2-40B4-BE49-F238E27FC236}">
                <a16:creationId xmlns:a16="http://schemas.microsoft.com/office/drawing/2014/main" xmlns="" id="{8C36D394-781A-418C-954A-853FB632AB43}"/>
              </a:ext>
            </a:extLst>
          </p:cNvPr>
          <p:cNvSpPr/>
          <p:nvPr/>
        </p:nvSpPr>
        <p:spPr>
          <a:xfrm>
            <a:off x="1246113" y="884237"/>
            <a:ext cx="3643313" cy="7143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sz="2400" b="1">
                <a:solidFill>
                  <a:schemeClr val="bg1"/>
                </a:solidFill>
              </a:rPr>
              <a:t>智能化分析</a:t>
            </a:r>
            <a:endParaRPr lang="zh-CN" altLang="en-US" sz="2400">
              <a:solidFill>
                <a:schemeClr val="bg1"/>
              </a:solidFill>
            </a:endParaRPr>
          </a:p>
        </p:txBody>
      </p:sp>
      <p:sp>
        <p:nvSpPr>
          <p:cNvPr id="64" name="圆角矩形 51">
            <a:extLst>
              <a:ext uri="{FF2B5EF4-FFF2-40B4-BE49-F238E27FC236}">
                <a16:creationId xmlns:a16="http://schemas.microsoft.com/office/drawing/2014/main" xmlns="" id="{79E59B3E-4CAA-4C7D-9CEA-AF26AE8B7B92}"/>
              </a:ext>
            </a:extLst>
          </p:cNvPr>
          <p:cNvSpPr/>
          <p:nvPr/>
        </p:nvSpPr>
        <p:spPr>
          <a:xfrm>
            <a:off x="6745219" y="901375"/>
            <a:ext cx="3643338" cy="714380"/>
          </a:xfrm>
          <a:prstGeom prst="roundRect">
            <a:avLst/>
          </a:prstGeom>
        </p:spPr>
        <p:style>
          <a:lnRef idx="1">
            <a:schemeClr val="accent4"/>
          </a:lnRef>
          <a:fillRef idx="2">
            <a:schemeClr val="accent4"/>
          </a:fillRef>
          <a:effectRef idx="1">
            <a:schemeClr val="accent4"/>
          </a:effectRef>
          <a:fontRef idx="minor">
            <a:schemeClr val="dk1"/>
          </a:fontRef>
        </p:style>
        <p:txBody>
          <a:bodyPr anchor="ctr">
            <a:scene3d>
              <a:camera prst="orthographicFront"/>
              <a:lightRig rig="soft" dir="t">
                <a:rot lat="0" lon="0" rev="15600000"/>
              </a:lightRig>
            </a:scene3d>
            <a:sp3d extrusionH="57150" prstMaterial="softEdge">
              <a:bevelT w="25400" h="38100"/>
            </a:sp3d>
          </a:bodyPr>
          <a:lstStyle/>
          <a:p>
            <a:pPr algn="ctr" fontAlgn="auto">
              <a:lnSpc>
                <a:spcPct val="130000"/>
              </a:lnSpc>
              <a:spcBef>
                <a:spcPts val="0"/>
              </a:spcBef>
              <a:spcAft>
                <a:spcPts val="0"/>
              </a:spcAft>
              <a:defRPr/>
            </a:pPr>
            <a:r>
              <a:rPr lang="zh-CN" altLang="en-US" sz="2400" b="1" dirty="0">
                <a:solidFill>
                  <a:srgbClr val="FF0000"/>
                </a:solidFill>
              </a:rPr>
              <a:t>自动化运维</a:t>
            </a:r>
            <a:endParaRPr lang="zh-CN" altLang="en-US" sz="2400" b="1" dirty="0">
              <a:solidFill>
                <a:srgbClr val="FF0000"/>
              </a:solidFill>
              <a:latin typeface="微软雅黑" panose="020B0503020204020204" charset="-122"/>
              <a:ea typeface="微软雅黑" panose="020B0503020204020204" charset="-122"/>
            </a:endParaRPr>
          </a:p>
        </p:txBody>
      </p:sp>
      <p:sp>
        <p:nvSpPr>
          <p:cNvPr id="65" name="AutoShape 4">
            <a:extLst>
              <a:ext uri="{FF2B5EF4-FFF2-40B4-BE49-F238E27FC236}">
                <a16:creationId xmlns:a16="http://schemas.microsoft.com/office/drawing/2014/main" xmlns="" id="{9B42E267-5C02-4B5E-83F0-40AF5C18AC19}"/>
              </a:ext>
            </a:extLst>
          </p:cNvPr>
          <p:cNvSpPr>
            <a:spLocks noChangeArrowheads="1"/>
          </p:cNvSpPr>
          <p:nvPr/>
        </p:nvSpPr>
        <p:spPr bwMode="blackWhite">
          <a:xfrm>
            <a:off x="7272263" y="2203450"/>
            <a:ext cx="2763838" cy="647700"/>
          </a:xfrm>
          <a:prstGeom prst="roundRect">
            <a:avLst>
              <a:gd name="adj" fmla="val 9106"/>
            </a:avLst>
          </a:prstGeom>
          <a:solidFill>
            <a:schemeClr val="accent4">
              <a:lumMod val="75000"/>
            </a:schemeClr>
          </a:solidFill>
          <a:ln w="25400">
            <a:solidFill>
              <a:schemeClr val="bg1"/>
            </a:solidFill>
            <a:round/>
            <a:headEnd/>
            <a:tailEnd/>
          </a:ln>
          <a:effectLst/>
          <a:extLst/>
        </p:spPr>
        <p:txBody>
          <a:bodyPr wrap="none" anchor="ctr"/>
          <a:lstStyle/>
          <a:p>
            <a:pPr algn="ctr" eaLnBrk="0" hangingPunct="0">
              <a:defRPr/>
            </a:pPr>
            <a:r>
              <a:rPr lang="zh-CN" altLang="en-US" sz="2000" b="1">
                <a:solidFill>
                  <a:schemeClr val="bg1"/>
                </a:solidFill>
                <a:latin typeface="微软雅黑" pitchFamily="34" charset="-122"/>
                <a:cs typeface="Arial" charset="0"/>
              </a:rPr>
              <a:t>手机端巡检</a:t>
            </a:r>
          </a:p>
        </p:txBody>
      </p:sp>
      <p:sp>
        <p:nvSpPr>
          <p:cNvPr id="66" name="AutoShape 6">
            <a:extLst>
              <a:ext uri="{FF2B5EF4-FFF2-40B4-BE49-F238E27FC236}">
                <a16:creationId xmlns:a16="http://schemas.microsoft.com/office/drawing/2014/main" xmlns="" id="{EF5FF7D4-1A3A-4FD4-8082-3A1AB5A61847}"/>
              </a:ext>
            </a:extLst>
          </p:cNvPr>
          <p:cNvSpPr>
            <a:spLocks noChangeArrowheads="1"/>
          </p:cNvSpPr>
          <p:nvPr/>
        </p:nvSpPr>
        <p:spPr bwMode="blackWhite">
          <a:xfrm>
            <a:off x="7245276" y="3065462"/>
            <a:ext cx="2786062" cy="649288"/>
          </a:xfrm>
          <a:prstGeom prst="roundRect">
            <a:avLst>
              <a:gd name="adj" fmla="val 9106"/>
            </a:avLst>
          </a:prstGeom>
          <a:solidFill>
            <a:schemeClr val="accent2">
              <a:lumMod val="75000"/>
            </a:schemeClr>
          </a:solidFill>
          <a:ln w="25400">
            <a:solidFill>
              <a:schemeClr val="bg1"/>
            </a:solidFill>
            <a:round/>
            <a:headEnd/>
            <a:tailEnd/>
          </a:ln>
          <a:effectLst/>
          <a:extLst/>
        </p:spPr>
        <p:txBody>
          <a:bodyPr wrap="none" anchor="ctr"/>
          <a:lstStyle/>
          <a:p>
            <a:pPr algn="ctr" eaLnBrk="0" hangingPunct="0">
              <a:defRPr/>
            </a:pPr>
            <a:r>
              <a:rPr lang="zh-CN" altLang="en-US" sz="2000" b="1">
                <a:solidFill>
                  <a:schemeClr val="bg1"/>
                </a:solidFill>
                <a:latin typeface="微软雅黑" pitchFamily="34" charset="-122"/>
                <a:cs typeface="Arial" charset="0"/>
              </a:rPr>
              <a:t>微信告警</a:t>
            </a:r>
          </a:p>
        </p:txBody>
      </p:sp>
      <p:sp>
        <p:nvSpPr>
          <p:cNvPr id="67" name="下箭头 57">
            <a:extLst>
              <a:ext uri="{FF2B5EF4-FFF2-40B4-BE49-F238E27FC236}">
                <a16:creationId xmlns:a16="http://schemas.microsoft.com/office/drawing/2014/main" xmlns="" id="{EF1A60B9-3848-4BEA-B573-BCB29EE8C11C}"/>
              </a:ext>
            </a:extLst>
          </p:cNvPr>
          <p:cNvSpPr>
            <a:spLocks noChangeArrowheads="1"/>
          </p:cNvSpPr>
          <p:nvPr/>
        </p:nvSpPr>
        <p:spPr bwMode="auto">
          <a:xfrm>
            <a:off x="7673901" y="5080000"/>
            <a:ext cx="714375" cy="563562"/>
          </a:xfrm>
          <a:prstGeom prst="downArrow">
            <a:avLst>
              <a:gd name="adj1" fmla="val 50000"/>
              <a:gd name="adj2" fmla="val 50000"/>
            </a:avLst>
          </a:prstGeom>
          <a:solidFill>
            <a:schemeClr val="accent1"/>
          </a:solidFill>
          <a:ln w="9525" algn="ctr">
            <a:solidFill>
              <a:schemeClr val="tx1"/>
            </a:solidFill>
            <a:round/>
            <a:headEnd/>
            <a:tailEnd/>
          </a:ln>
        </p:spPr>
        <p:txBody>
          <a:bodyPr/>
          <a:lstStyle/>
          <a:p>
            <a:pPr>
              <a:buFont typeface="Arial" charset="0"/>
              <a:buNone/>
            </a:pPr>
            <a:endParaRPr lang="zh-CN" altLang="en-US">
              <a:solidFill>
                <a:schemeClr val="bg1"/>
              </a:solidFill>
              <a:ea typeface="黑体" pitchFamily="49" charset="-122"/>
            </a:endParaRPr>
          </a:p>
        </p:txBody>
      </p:sp>
      <p:sp>
        <p:nvSpPr>
          <p:cNvPr id="68" name="AutoShape 4">
            <a:extLst>
              <a:ext uri="{FF2B5EF4-FFF2-40B4-BE49-F238E27FC236}">
                <a16:creationId xmlns:a16="http://schemas.microsoft.com/office/drawing/2014/main" xmlns="" id="{21AF5991-AEA2-4E95-85BC-0B4259B9802A}"/>
              </a:ext>
            </a:extLst>
          </p:cNvPr>
          <p:cNvSpPr>
            <a:spLocks noChangeArrowheads="1"/>
          </p:cNvSpPr>
          <p:nvPr/>
        </p:nvSpPr>
        <p:spPr bwMode="blackWhite">
          <a:xfrm>
            <a:off x="8888338" y="4929187"/>
            <a:ext cx="1238250" cy="576263"/>
          </a:xfrm>
          <a:prstGeom prst="roundRect">
            <a:avLst>
              <a:gd name="adj" fmla="val 9106"/>
            </a:avLst>
          </a:prstGeom>
          <a:noFill/>
          <a:ln>
            <a:noFill/>
            <a:headEnd/>
            <a:tailEnd/>
          </a:ln>
          <a:extLst/>
        </p:spPr>
        <p:style>
          <a:lnRef idx="2">
            <a:schemeClr val="dk1">
              <a:shade val="50000"/>
            </a:schemeClr>
          </a:lnRef>
          <a:fillRef idx="1">
            <a:schemeClr val="dk1"/>
          </a:fillRef>
          <a:effectRef idx="0">
            <a:schemeClr val="dk1"/>
          </a:effectRef>
          <a:fontRef idx="minor">
            <a:schemeClr val="lt1"/>
          </a:fontRef>
        </p:style>
        <p:txBody>
          <a:bodyPr wrap="none" anchor="ctr"/>
          <a:lstStyle/>
          <a:p>
            <a:pPr algn="ctr" eaLnBrk="0" hangingPunct="0">
              <a:defRPr/>
            </a:pPr>
            <a:r>
              <a:rPr lang="zh-CN" altLang="en-US" b="1">
                <a:solidFill>
                  <a:schemeClr val="bg1"/>
                </a:solidFill>
                <a:latin typeface="微软雅黑" pitchFamily="34" charset="-122"/>
                <a:cs typeface="Arial" charset="0"/>
              </a:rPr>
              <a:t>手动闭环</a:t>
            </a:r>
          </a:p>
        </p:txBody>
      </p:sp>
      <p:sp>
        <p:nvSpPr>
          <p:cNvPr id="69" name="圆角矩形 25">
            <a:extLst>
              <a:ext uri="{FF2B5EF4-FFF2-40B4-BE49-F238E27FC236}">
                <a16:creationId xmlns:a16="http://schemas.microsoft.com/office/drawing/2014/main" xmlns="" id="{EF1D42F3-B69E-4345-A179-6B4813688626}"/>
              </a:ext>
            </a:extLst>
          </p:cNvPr>
          <p:cNvSpPr/>
          <p:nvPr/>
        </p:nvSpPr>
        <p:spPr>
          <a:xfrm>
            <a:off x="1387401" y="2857500"/>
            <a:ext cx="714375" cy="17145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zh-CN" altLang="en-US" sz="2000" b="1">
                <a:solidFill>
                  <a:schemeClr val="bg1"/>
                </a:solidFill>
              </a:rPr>
              <a:t>电站</a:t>
            </a:r>
          </a:p>
        </p:txBody>
      </p:sp>
      <p:sp>
        <p:nvSpPr>
          <p:cNvPr id="70" name="圆角矩形 26">
            <a:extLst>
              <a:ext uri="{FF2B5EF4-FFF2-40B4-BE49-F238E27FC236}">
                <a16:creationId xmlns:a16="http://schemas.microsoft.com/office/drawing/2014/main" xmlns="" id="{3D07B385-2746-4F4C-84B8-7F95CC500E2C}"/>
              </a:ext>
            </a:extLst>
          </p:cNvPr>
          <p:cNvSpPr/>
          <p:nvPr/>
        </p:nvSpPr>
        <p:spPr>
          <a:xfrm>
            <a:off x="2647876" y="1919287"/>
            <a:ext cx="1285875" cy="571500"/>
          </a:xfrm>
          <a:prstGeom prst="round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zh-CN" altLang="en-US" sz="2000">
                <a:solidFill>
                  <a:schemeClr val="bg1"/>
                </a:solidFill>
              </a:rPr>
              <a:t>外网告警</a:t>
            </a:r>
          </a:p>
        </p:txBody>
      </p:sp>
      <p:sp>
        <p:nvSpPr>
          <p:cNvPr id="71" name="圆角矩形 27">
            <a:extLst>
              <a:ext uri="{FF2B5EF4-FFF2-40B4-BE49-F238E27FC236}">
                <a16:creationId xmlns:a16="http://schemas.microsoft.com/office/drawing/2014/main" xmlns="" id="{3C2110E0-4D3E-4E7A-8E28-05D6C6398635}"/>
              </a:ext>
            </a:extLst>
          </p:cNvPr>
          <p:cNvSpPr/>
          <p:nvPr/>
        </p:nvSpPr>
        <p:spPr>
          <a:xfrm>
            <a:off x="2673276" y="3286125"/>
            <a:ext cx="1285875" cy="571500"/>
          </a:xfrm>
          <a:prstGeom prst="round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zh-CN" altLang="en-US" sz="2000">
                <a:solidFill>
                  <a:schemeClr val="bg1"/>
                </a:solidFill>
              </a:rPr>
              <a:t>故障决策</a:t>
            </a:r>
          </a:p>
        </p:txBody>
      </p:sp>
      <p:sp>
        <p:nvSpPr>
          <p:cNvPr id="72" name="圆角矩形 28">
            <a:extLst>
              <a:ext uri="{FF2B5EF4-FFF2-40B4-BE49-F238E27FC236}">
                <a16:creationId xmlns:a16="http://schemas.microsoft.com/office/drawing/2014/main" xmlns="" id="{FF0162B2-EF4F-4458-BFD2-9F7F6B6A3D2A}"/>
              </a:ext>
            </a:extLst>
          </p:cNvPr>
          <p:cNvSpPr/>
          <p:nvPr/>
        </p:nvSpPr>
        <p:spPr>
          <a:xfrm>
            <a:off x="2673276" y="5786437"/>
            <a:ext cx="1285875" cy="571500"/>
          </a:xfrm>
          <a:prstGeom prst="round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zh-CN" altLang="en-US" sz="2000">
                <a:solidFill>
                  <a:schemeClr val="bg1"/>
                </a:solidFill>
              </a:rPr>
              <a:t>正常运行</a:t>
            </a:r>
          </a:p>
        </p:txBody>
      </p:sp>
      <p:sp>
        <p:nvSpPr>
          <p:cNvPr id="73" name="圆角矩形 29">
            <a:extLst>
              <a:ext uri="{FF2B5EF4-FFF2-40B4-BE49-F238E27FC236}">
                <a16:creationId xmlns:a16="http://schemas.microsoft.com/office/drawing/2014/main" xmlns="" id="{31F1D8BD-660A-433D-9B26-DFAEAD35229A}"/>
              </a:ext>
            </a:extLst>
          </p:cNvPr>
          <p:cNvSpPr/>
          <p:nvPr/>
        </p:nvSpPr>
        <p:spPr>
          <a:xfrm>
            <a:off x="4530651" y="4071937"/>
            <a:ext cx="1285875" cy="5715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sz="2000">
                <a:solidFill>
                  <a:schemeClr val="bg1"/>
                </a:solidFill>
              </a:rPr>
              <a:t>异常故障</a:t>
            </a:r>
          </a:p>
        </p:txBody>
      </p:sp>
      <p:sp>
        <p:nvSpPr>
          <p:cNvPr id="74" name="圆角矩形 30">
            <a:extLst>
              <a:ext uri="{FF2B5EF4-FFF2-40B4-BE49-F238E27FC236}">
                <a16:creationId xmlns:a16="http://schemas.microsoft.com/office/drawing/2014/main" xmlns="" id="{EB7D0256-B07C-49F9-905E-D5C7BF55F867}"/>
              </a:ext>
            </a:extLst>
          </p:cNvPr>
          <p:cNvSpPr/>
          <p:nvPr/>
        </p:nvSpPr>
        <p:spPr>
          <a:xfrm>
            <a:off x="4530651" y="2571750"/>
            <a:ext cx="1285875" cy="5715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zh-CN" altLang="en-US" sz="2000">
                <a:solidFill>
                  <a:schemeClr val="bg1"/>
                </a:solidFill>
              </a:rPr>
              <a:t>通讯关闭</a:t>
            </a:r>
          </a:p>
        </p:txBody>
      </p:sp>
      <p:sp>
        <p:nvSpPr>
          <p:cNvPr id="75" name="圆角矩形 31">
            <a:extLst>
              <a:ext uri="{FF2B5EF4-FFF2-40B4-BE49-F238E27FC236}">
                <a16:creationId xmlns:a16="http://schemas.microsoft.com/office/drawing/2014/main" xmlns="" id="{69F9E2CF-19F1-4777-B299-7F431C2D9CCE}"/>
              </a:ext>
            </a:extLst>
          </p:cNvPr>
          <p:cNvSpPr/>
          <p:nvPr/>
        </p:nvSpPr>
        <p:spPr>
          <a:xfrm>
            <a:off x="5240263" y="5878512"/>
            <a:ext cx="1285875" cy="571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chemeClr val="bg1"/>
                </a:solidFill>
              </a:rPr>
              <a:t>组件热斑</a:t>
            </a:r>
          </a:p>
        </p:txBody>
      </p:sp>
      <p:sp>
        <p:nvSpPr>
          <p:cNvPr id="76" name="圆角矩形 32">
            <a:extLst>
              <a:ext uri="{FF2B5EF4-FFF2-40B4-BE49-F238E27FC236}">
                <a16:creationId xmlns:a16="http://schemas.microsoft.com/office/drawing/2014/main" xmlns="" id="{F6231C8A-B3CB-4FC9-B4B5-07693EF417DC}"/>
              </a:ext>
            </a:extLst>
          </p:cNvPr>
          <p:cNvSpPr/>
          <p:nvPr/>
        </p:nvSpPr>
        <p:spPr>
          <a:xfrm>
            <a:off x="6673776" y="5857875"/>
            <a:ext cx="1285875" cy="571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a:solidFill>
                  <a:schemeClr val="bg1"/>
                </a:solidFill>
              </a:rPr>
              <a:t>组串接地</a:t>
            </a:r>
          </a:p>
        </p:txBody>
      </p:sp>
      <p:sp>
        <p:nvSpPr>
          <p:cNvPr id="77" name="圆角矩形 33">
            <a:extLst>
              <a:ext uri="{FF2B5EF4-FFF2-40B4-BE49-F238E27FC236}">
                <a16:creationId xmlns:a16="http://schemas.microsoft.com/office/drawing/2014/main" xmlns="" id="{7A9AF7D9-2D43-42D7-A03D-034C8F8B5832}"/>
              </a:ext>
            </a:extLst>
          </p:cNvPr>
          <p:cNvSpPr/>
          <p:nvPr/>
        </p:nvSpPr>
        <p:spPr>
          <a:xfrm>
            <a:off x="8058076" y="5857875"/>
            <a:ext cx="1285875" cy="571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a:solidFill>
                  <a:schemeClr val="bg1"/>
                </a:solidFill>
              </a:rPr>
              <a:t>组串异常</a:t>
            </a:r>
          </a:p>
        </p:txBody>
      </p:sp>
      <p:sp>
        <p:nvSpPr>
          <p:cNvPr id="78" name="圆角矩形 34">
            <a:extLst>
              <a:ext uri="{FF2B5EF4-FFF2-40B4-BE49-F238E27FC236}">
                <a16:creationId xmlns:a16="http://schemas.microsoft.com/office/drawing/2014/main" xmlns="" id="{06C8DF9F-60E3-4A68-9925-C524F3E2A6D9}"/>
              </a:ext>
            </a:extLst>
          </p:cNvPr>
          <p:cNvSpPr/>
          <p:nvPr/>
        </p:nvSpPr>
        <p:spPr>
          <a:xfrm>
            <a:off x="9459838" y="5857875"/>
            <a:ext cx="1285875" cy="571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a:solidFill>
                  <a:schemeClr val="bg1"/>
                </a:solidFill>
              </a:rPr>
              <a:t>组件清洗</a:t>
            </a:r>
          </a:p>
        </p:txBody>
      </p:sp>
      <p:cxnSp>
        <p:nvCxnSpPr>
          <p:cNvPr id="79" name="肘形连接符 35">
            <a:extLst>
              <a:ext uri="{FF2B5EF4-FFF2-40B4-BE49-F238E27FC236}">
                <a16:creationId xmlns:a16="http://schemas.microsoft.com/office/drawing/2014/main" xmlns="" id="{5210A5F8-87CE-4942-BBAE-6CD8A94B8738}"/>
              </a:ext>
            </a:extLst>
          </p:cNvPr>
          <p:cNvCxnSpPr>
            <a:cxnSpLocks noChangeShapeType="1"/>
            <a:stCxn id="69" idx="3"/>
            <a:endCxn id="70" idx="1"/>
          </p:cNvCxnSpPr>
          <p:nvPr/>
        </p:nvCxnSpPr>
        <p:spPr bwMode="auto">
          <a:xfrm flipV="1">
            <a:off x="2114476" y="2205037"/>
            <a:ext cx="520700" cy="1509713"/>
          </a:xfrm>
          <a:prstGeom prst="bentConnector3">
            <a:avLst>
              <a:gd name="adj1" fmla="val 50000"/>
            </a:avLst>
          </a:prstGeom>
          <a:noFill/>
          <a:ln w="25400" algn="ctr">
            <a:solidFill>
              <a:srgbClr val="00ADDC"/>
            </a:solidFill>
            <a:miter lim="800000"/>
            <a:headEnd/>
            <a:tailEnd type="arrow" w="med" len="med"/>
          </a:ln>
          <a:effectLst>
            <a:outerShdw dist="20000" dir="5400000" rotWithShape="0">
              <a:srgbClr val="000000">
                <a:alpha val="37999"/>
              </a:srgbClr>
            </a:outerShdw>
          </a:effectLst>
        </p:spPr>
      </p:cxnSp>
      <p:cxnSp>
        <p:nvCxnSpPr>
          <p:cNvPr id="80" name="肘形连接符 38">
            <a:extLst>
              <a:ext uri="{FF2B5EF4-FFF2-40B4-BE49-F238E27FC236}">
                <a16:creationId xmlns:a16="http://schemas.microsoft.com/office/drawing/2014/main" xmlns="" id="{440BD0A5-BA51-456D-AD30-E692A1A6BB8B}"/>
              </a:ext>
            </a:extLst>
          </p:cNvPr>
          <p:cNvCxnSpPr>
            <a:stCxn id="69" idx="3"/>
            <a:endCxn id="71" idx="1"/>
          </p:cNvCxnSpPr>
          <p:nvPr/>
        </p:nvCxnSpPr>
        <p:spPr>
          <a:xfrm flipV="1">
            <a:off x="2101776" y="3571875"/>
            <a:ext cx="571500" cy="142875"/>
          </a:xfrm>
          <a:prstGeom prst="bentConnector3">
            <a:avLst>
              <a:gd name="adj1" fmla="val 50000"/>
            </a:avLst>
          </a:prstGeom>
          <a:ln>
            <a:tailEnd type="arrow"/>
          </a:ln>
        </p:spPr>
        <p:style>
          <a:lnRef idx="2">
            <a:schemeClr val="accent4"/>
          </a:lnRef>
          <a:fillRef idx="0">
            <a:schemeClr val="accent4"/>
          </a:fillRef>
          <a:effectRef idx="1">
            <a:schemeClr val="accent4"/>
          </a:effectRef>
          <a:fontRef idx="minor">
            <a:schemeClr val="tx1"/>
          </a:fontRef>
        </p:style>
      </p:cxnSp>
      <p:cxnSp>
        <p:nvCxnSpPr>
          <p:cNvPr id="81" name="肘形连接符 41">
            <a:extLst>
              <a:ext uri="{FF2B5EF4-FFF2-40B4-BE49-F238E27FC236}">
                <a16:creationId xmlns:a16="http://schemas.microsoft.com/office/drawing/2014/main" xmlns="" id="{887A710B-D4A3-43CD-866D-AB146E78C5EE}"/>
              </a:ext>
            </a:extLst>
          </p:cNvPr>
          <p:cNvCxnSpPr>
            <a:stCxn id="69" idx="3"/>
            <a:endCxn id="72" idx="1"/>
          </p:cNvCxnSpPr>
          <p:nvPr/>
        </p:nvCxnSpPr>
        <p:spPr>
          <a:xfrm>
            <a:off x="2101776" y="3714750"/>
            <a:ext cx="571500" cy="2357437"/>
          </a:xfrm>
          <a:prstGeom prst="bentConnector3">
            <a:avLst>
              <a:gd name="adj1" fmla="val 50000"/>
            </a:avLst>
          </a:prstGeom>
          <a:ln>
            <a:tailEnd type="arrow"/>
          </a:ln>
        </p:spPr>
        <p:style>
          <a:lnRef idx="2">
            <a:schemeClr val="accent4"/>
          </a:lnRef>
          <a:fillRef idx="0">
            <a:schemeClr val="accent4"/>
          </a:fillRef>
          <a:effectRef idx="1">
            <a:schemeClr val="accent4"/>
          </a:effectRef>
          <a:fontRef idx="minor">
            <a:schemeClr val="tx1"/>
          </a:fontRef>
        </p:style>
      </p:cxnSp>
      <p:cxnSp>
        <p:nvCxnSpPr>
          <p:cNvPr id="82" name="肘形连接符 44">
            <a:extLst>
              <a:ext uri="{FF2B5EF4-FFF2-40B4-BE49-F238E27FC236}">
                <a16:creationId xmlns:a16="http://schemas.microsoft.com/office/drawing/2014/main" xmlns="" id="{FF236B32-54E1-4F17-A220-A09F61E01468}"/>
              </a:ext>
            </a:extLst>
          </p:cNvPr>
          <p:cNvCxnSpPr>
            <a:stCxn id="71" idx="3"/>
            <a:endCxn id="74" idx="1"/>
          </p:cNvCxnSpPr>
          <p:nvPr/>
        </p:nvCxnSpPr>
        <p:spPr>
          <a:xfrm flipV="1">
            <a:off x="3959151" y="2857500"/>
            <a:ext cx="571500" cy="714375"/>
          </a:xfrm>
          <a:prstGeom prst="bentConnector3">
            <a:avLst>
              <a:gd name="adj1" fmla="val 50000"/>
            </a:avLst>
          </a:prstGeom>
          <a:ln>
            <a:tailEnd type="arrow"/>
          </a:ln>
        </p:spPr>
        <p:style>
          <a:lnRef idx="1">
            <a:schemeClr val="accent3"/>
          </a:lnRef>
          <a:fillRef idx="3">
            <a:schemeClr val="accent3"/>
          </a:fillRef>
          <a:effectRef idx="2">
            <a:schemeClr val="accent3"/>
          </a:effectRef>
          <a:fontRef idx="minor">
            <a:schemeClr val="lt1"/>
          </a:fontRef>
        </p:style>
      </p:cxnSp>
      <p:cxnSp>
        <p:nvCxnSpPr>
          <p:cNvPr id="83" name="肘形连接符 47">
            <a:extLst>
              <a:ext uri="{FF2B5EF4-FFF2-40B4-BE49-F238E27FC236}">
                <a16:creationId xmlns:a16="http://schemas.microsoft.com/office/drawing/2014/main" xmlns="" id="{08E0F6BF-D356-48CE-A5B1-FE97487D958C}"/>
              </a:ext>
            </a:extLst>
          </p:cNvPr>
          <p:cNvCxnSpPr>
            <a:stCxn id="71" idx="3"/>
            <a:endCxn id="73" idx="1"/>
          </p:cNvCxnSpPr>
          <p:nvPr/>
        </p:nvCxnSpPr>
        <p:spPr>
          <a:xfrm>
            <a:off x="3959151" y="3571875"/>
            <a:ext cx="571500" cy="785812"/>
          </a:xfrm>
          <a:prstGeom prst="bentConnector3">
            <a:avLst>
              <a:gd name="adj1" fmla="val 50000"/>
            </a:avLst>
          </a:prstGeom>
          <a:ln>
            <a:tailEnd type="arrow"/>
          </a:ln>
        </p:spPr>
        <p:style>
          <a:lnRef idx="1">
            <a:schemeClr val="accent3"/>
          </a:lnRef>
          <a:fillRef idx="3">
            <a:schemeClr val="accent3"/>
          </a:fillRef>
          <a:effectRef idx="2">
            <a:schemeClr val="accent3"/>
          </a:effectRef>
          <a:fontRef idx="minor">
            <a:schemeClr val="lt1"/>
          </a:fontRef>
        </p:style>
      </p:cxnSp>
      <p:sp>
        <p:nvSpPr>
          <p:cNvPr id="84" name="AutoShape 4">
            <a:extLst>
              <a:ext uri="{FF2B5EF4-FFF2-40B4-BE49-F238E27FC236}">
                <a16:creationId xmlns:a16="http://schemas.microsoft.com/office/drawing/2014/main" xmlns="" id="{18CF4319-5D57-412D-8C86-7068A92E2736}"/>
              </a:ext>
            </a:extLst>
          </p:cNvPr>
          <p:cNvSpPr>
            <a:spLocks noChangeArrowheads="1"/>
          </p:cNvSpPr>
          <p:nvPr/>
        </p:nvSpPr>
        <p:spPr bwMode="blackWhite">
          <a:xfrm>
            <a:off x="6888088" y="1928812"/>
            <a:ext cx="3429000" cy="3000375"/>
          </a:xfrm>
          <a:prstGeom prst="roundRect">
            <a:avLst>
              <a:gd name="adj" fmla="val 9106"/>
            </a:avLst>
          </a:prstGeom>
          <a:noFill/>
          <a:ln>
            <a:headEnd/>
            <a:tailEnd/>
          </a:ln>
          <a:extLst/>
        </p:spPr>
        <p:style>
          <a:lnRef idx="2">
            <a:schemeClr val="accent4"/>
          </a:lnRef>
          <a:fillRef idx="1">
            <a:schemeClr val="lt1"/>
          </a:fillRef>
          <a:effectRef idx="0">
            <a:schemeClr val="accent4"/>
          </a:effectRef>
          <a:fontRef idx="minor">
            <a:schemeClr val="dk1"/>
          </a:fontRef>
        </p:style>
        <p:txBody>
          <a:bodyPr wrap="none" anchor="ctr"/>
          <a:lstStyle/>
          <a:p>
            <a:pPr algn="ctr" eaLnBrk="0" hangingPunct="0">
              <a:defRPr/>
            </a:pPr>
            <a:endParaRPr lang="zh-CN" altLang="en-US">
              <a:solidFill>
                <a:schemeClr val="bg1"/>
              </a:solidFill>
              <a:latin typeface="微软雅黑" pitchFamily="34" charset="-122"/>
              <a:cs typeface="Arial" charset="0"/>
            </a:endParaRPr>
          </a:p>
        </p:txBody>
      </p:sp>
      <p:sp>
        <p:nvSpPr>
          <p:cNvPr id="85" name="AutoShape 6">
            <a:extLst>
              <a:ext uri="{FF2B5EF4-FFF2-40B4-BE49-F238E27FC236}">
                <a16:creationId xmlns:a16="http://schemas.microsoft.com/office/drawing/2014/main" xmlns="" id="{E312B8DB-A047-4B3D-9FF9-3E467739687B}"/>
              </a:ext>
            </a:extLst>
          </p:cNvPr>
          <p:cNvSpPr>
            <a:spLocks noChangeArrowheads="1"/>
          </p:cNvSpPr>
          <p:nvPr/>
        </p:nvSpPr>
        <p:spPr bwMode="blackWhite">
          <a:xfrm>
            <a:off x="7245276" y="3922712"/>
            <a:ext cx="2786062" cy="649288"/>
          </a:xfrm>
          <a:prstGeom prst="roundRect">
            <a:avLst>
              <a:gd name="adj" fmla="val 9106"/>
            </a:avLst>
          </a:prstGeom>
          <a:solidFill>
            <a:schemeClr val="bg2">
              <a:lumMod val="50000"/>
            </a:schemeClr>
          </a:solidFill>
          <a:ln w="25400">
            <a:solidFill>
              <a:schemeClr val="bg1"/>
            </a:solidFill>
            <a:round/>
            <a:headEnd/>
            <a:tailEnd/>
          </a:ln>
          <a:effectLst/>
          <a:extLst/>
        </p:spPr>
        <p:txBody>
          <a:bodyPr wrap="none" anchor="ctr"/>
          <a:lstStyle/>
          <a:p>
            <a:pPr algn="ctr" eaLnBrk="0" hangingPunct="0">
              <a:defRPr/>
            </a:pPr>
            <a:r>
              <a:rPr lang="zh-CN" altLang="en-US" sz="2000" b="1" dirty="0">
                <a:solidFill>
                  <a:schemeClr val="bg1"/>
                </a:solidFill>
                <a:latin typeface="微软雅黑" pitchFamily="34" charset="-122"/>
                <a:cs typeface="Arial" charset="0"/>
              </a:rPr>
              <a:t>业务流程引擎</a:t>
            </a:r>
          </a:p>
        </p:txBody>
      </p:sp>
      <p:sp>
        <p:nvSpPr>
          <p:cNvPr id="86" name="下箭头 148">
            <a:extLst>
              <a:ext uri="{FF2B5EF4-FFF2-40B4-BE49-F238E27FC236}">
                <a16:creationId xmlns:a16="http://schemas.microsoft.com/office/drawing/2014/main" xmlns="" id="{C2AFE51C-EB86-4DF3-B358-9323125D43D7}"/>
              </a:ext>
            </a:extLst>
          </p:cNvPr>
          <p:cNvSpPr>
            <a:spLocks noChangeArrowheads="1"/>
          </p:cNvSpPr>
          <p:nvPr/>
        </p:nvSpPr>
        <p:spPr bwMode="auto">
          <a:xfrm rot="-5400000">
            <a:off x="5995119" y="3964781"/>
            <a:ext cx="714375" cy="642938"/>
          </a:xfrm>
          <a:prstGeom prst="downArrow">
            <a:avLst>
              <a:gd name="adj1" fmla="val 50000"/>
              <a:gd name="adj2" fmla="val 50000"/>
            </a:avLst>
          </a:prstGeom>
          <a:solidFill>
            <a:schemeClr val="accent1"/>
          </a:solidFill>
          <a:ln w="9525" algn="ctr">
            <a:solidFill>
              <a:schemeClr val="tx1"/>
            </a:solidFill>
            <a:round/>
            <a:headEnd/>
            <a:tailEnd/>
          </a:ln>
        </p:spPr>
        <p:txBody>
          <a:bodyPr/>
          <a:lstStyle/>
          <a:p>
            <a:pPr>
              <a:buFont typeface="Arial" charset="0"/>
              <a:buNone/>
            </a:pPr>
            <a:endParaRPr lang="zh-CN" altLang="en-US">
              <a:solidFill>
                <a:schemeClr val="bg1"/>
              </a:solidFill>
              <a:ea typeface="黑体" pitchFamily="49" charset="-122"/>
            </a:endParaRPr>
          </a:p>
        </p:txBody>
      </p:sp>
      <p:sp>
        <p:nvSpPr>
          <p:cNvPr id="87" name="圆角矩形 155">
            <a:extLst>
              <a:ext uri="{FF2B5EF4-FFF2-40B4-BE49-F238E27FC236}">
                <a16:creationId xmlns:a16="http://schemas.microsoft.com/office/drawing/2014/main" xmlns="" id="{48097235-7B08-47B6-AFD2-C2C04D66B632}"/>
              </a:ext>
            </a:extLst>
          </p:cNvPr>
          <p:cNvSpPr/>
          <p:nvPr/>
        </p:nvSpPr>
        <p:spPr>
          <a:xfrm>
            <a:off x="2673276" y="4643437"/>
            <a:ext cx="1285875" cy="571500"/>
          </a:xfrm>
          <a:prstGeom prst="round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zh-CN" altLang="en-US" sz="2000">
                <a:solidFill>
                  <a:schemeClr val="bg1"/>
                </a:solidFill>
              </a:rPr>
              <a:t>电站告警</a:t>
            </a:r>
          </a:p>
        </p:txBody>
      </p:sp>
      <p:sp>
        <p:nvSpPr>
          <p:cNvPr id="88" name="AutoShape 4">
            <a:extLst>
              <a:ext uri="{FF2B5EF4-FFF2-40B4-BE49-F238E27FC236}">
                <a16:creationId xmlns:a16="http://schemas.microsoft.com/office/drawing/2014/main" xmlns="" id="{BFC659BA-FF87-4A3F-B9F4-13761A317329}"/>
              </a:ext>
            </a:extLst>
          </p:cNvPr>
          <p:cNvSpPr>
            <a:spLocks noChangeArrowheads="1"/>
          </p:cNvSpPr>
          <p:nvPr/>
        </p:nvSpPr>
        <p:spPr bwMode="blackWhite">
          <a:xfrm>
            <a:off x="4316338" y="1714500"/>
            <a:ext cx="1238250" cy="576262"/>
          </a:xfrm>
          <a:prstGeom prst="roundRect">
            <a:avLst>
              <a:gd name="adj" fmla="val 9106"/>
            </a:avLst>
          </a:prstGeom>
          <a:noFill/>
          <a:ln>
            <a:noFill/>
            <a:headEnd/>
            <a:tailEnd/>
          </a:ln>
          <a:extLst/>
        </p:spPr>
        <p:style>
          <a:lnRef idx="2">
            <a:schemeClr val="dk1">
              <a:shade val="50000"/>
            </a:schemeClr>
          </a:lnRef>
          <a:fillRef idx="1">
            <a:schemeClr val="dk1"/>
          </a:fillRef>
          <a:effectRef idx="0">
            <a:schemeClr val="dk1"/>
          </a:effectRef>
          <a:fontRef idx="minor">
            <a:schemeClr val="lt1"/>
          </a:fontRef>
        </p:style>
        <p:txBody>
          <a:bodyPr wrap="none" anchor="ctr"/>
          <a:lstStyle/>
          <a:p>
            <a:pPr algn="ctr" eaLnBrk="0" hangingPunct="0">
              <a:defRPr/>
            </a:pPr>
            <a:r>
              <a:rPr lang="zh-CN" altLang="en-US" b="1">
                <a:solidFill>
                  <a:schemeClr val="bg1"/>
                </a:solidFill>
                <a:latin typeface="微软雅黑" pitchFamily="34" charset="-122"/>
                <a:cs typeface="Arial" charset="0"/>
              </a:rPr>
              <a:t>自动闭环</a:t>
            </a:r>
          </a:p>
        </p:txBody>
      </p:sp>
      <p:cxnSp>
        <p:nvCxnSpPr>
          <p:cNvPr id="89" name="肘形连接符 157">
            <a:extLst>
              <a:ext uri="{FF2B5EF4-FFF2-40B4-BE49-F238E27FC236}">
                <a16:creationId xmlns:a16="http://schemas.microsoft.com/office/drawing/2014/main" xmlns="" id="{34AF0ABB-D89F-4E22-A997-3E83376D6CBA}"/>
              </a:ext>
            </a:extLst>
          </p:cNvPr>
          <p:cNvCxnSpPr>
            <a:stCxn id="69" idx="3"/>
            <a:endCxn id="87" idx="1"/>
          </p:cNvCxnSpPr>
          <p:nvPr/>
        </p:nvCxnSpPr>
        <p:spPr>
          <a:xfrm>
            <a:off x="2101776" y="3714750"/>
            <a:ext cx="571500" cy="1214437"/>
          </a:xfrm>
          <a:prstGeom prst="bentConnector3">
            <a:avLst>
              <a:gd name="adj1" fmla="val 50000"/>
            </a:avLst>
          </a:prstGeom>
          <a:ln>
            <a:tailEnd type="arrow"/>
          </a:ln>
        </p:spPr>
        <p:style>
          <a:lnRef idx="2">
            <a:schemeClr val="accent4"/>
          </a:lnRef>
          <a:fillRef idx="0">
            <a:schemeClr val="accent4"/>
          </a:fillRef>
          <a:effectRef idx="1">
            <a:schemeClr val="accent4"/>
          </a:effectRef>
          <a:fontRef idx="minor">
            <a:schemeClr val="tx1"/>
          </a:fontRef>
        </p:style>
      </p:cxnSp>
      <p:sp>
        <p:nvSpPr>
          <p:cNvPr id="90" name="AutoShape 4">
            <a:extLst>
              <a:ext uri="{FF2B5EF4-FFF2-40B4-BE49-F238E27FC236}">
                <a16:creationId xmlns:a16="http://schemas.microsoft.com/office/drawing/2014/main" xmlns="" id="{2DF1E44A-31E9-4224-B915-63BCC63A2F1B}"/>
              </a:ext>
            </a:extLst>
          </p:cNvPr>
          <p:cNvSpPr>
            <a:spLocks noChangeArrowheads="1"/>
          </p:cNvSpPr>
          <p:nvPr/>
        </p:nvSpPr>
        <p:spPr bwMode="blackWhite">
          <a:xfrm>
            <a:off x="5102151" y="5741987"/>
            <a:ext cx="5708650" cy="785813"/>
          </a:xfrm>
          <a:prstGeom prst="roundRect">
            <a:avLst>
              <a:gd name="adj" fmla="val 9106"/>
            </a:avLst>
          </a:prstGeom>
          <a:noFill/>
          <a:ln>
            <a:headEnd/>
            <a:tailEnd/>
          </a:ln>
          <a:extLst/>
        </p:spPr>
        <p:style>
          <a:lnRef idx="2">
            <a:schemeClr val="accent4"/>
          </a:lnRef>
          <a:fillRef idx="1">
            <a:schemeClr val="lt1"/>
          </a:fillRef>
          <a:effectRef idx="0">
            <a:schemeClr val="accent4"/>
          </a:effectRef>
          <a:fontRef idx="minor">
            <a:schemeClr val="dk1"/>
          </a:fontRef>
        </p:style>
        <p:txBody>
          <a:bodyPr wrap="none" anchor="ctr"/>
          <a:lstStyle/>
          <a:p>
            <a:pPr algn="ctr" eaLnBrk="0" hangingPunct="0">
              <a:defRPr/>
            </a:pPr>
            <a:endParaRPr lang="zh-CN" altLang="en-US">
              <a:solidFill>
                <a:schemeClr val="bg1"/>
              </a:solidFill>
              <a:latin typeface="微软雅黑" pitchFamily="34" charset="-122"/>
              <a:cs typeface="Arial" charset="0"/>
            </a:endParaRPr>
          </a:p>
        </p:txBody>
      </p:sp>
      <p:sp>
        <p:nvSpPr>
          <p:cNvPr id="91" name="圆角矩形 26">
            <a:extLst>
              <a:ext uri="{FF2B5EF4-FFF2-40B4-BE49-F238E27FC236}">
                <a16:creationId xmlns:a16="http://schemas.microsoft.com/office/drawing/2014/main" xmlns="" id="{5D297F91-67E7-4045-82A2-40F9A01CED37}"/>
              </a:ext>
            </a:extLst>
          </p:cNvPr>
          <p:cNvSpPr/>
          <p:nvPr/>
        </p:nvSpPr>
        <p:spPr>
          <a:xfrm>
            <a:off x="2647876" y="1919287"/>
            <a:ext cx="1285875" cy="571500"/>
          </a:xfrm>
          <a:prstGeom prst="round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zh-CN" altLang="en-US" sz="2000">
                <a:solidFill>
                  <a:schemeClr val="bg1"/>
                </a:solidFill>
              </a:rPr>
              <a:t>外网告警</a:t>
            </a:r>
          </a:p>
        </p:txBody>
      </p:sp>
      <p:sp>
        <p:nvSpPr>
          <p:cNvPr id="92" name="圆角矩形 27">
            <a:extLst>
              <a:ext uri="{FF2B5EF4-FFF2-40B4-BE49-F238E27FC236}">
                <a16:creationId xmlns:a16="http://schemas.microsoft.com/office/drawing/2014/main" xmlns="" id="{EA3D2607-1576-4547-B2D5-E17761D29F58}"/>
              </a:ext>
            </a:extLst>
          </p:cNvPr>
          <p:cNvSpPr/>
          <p:nvPr/>
        </p:nvSpPr>
        <p:spPr>
          <a:xfrm>
            <a:off x="2647876" y="3286125"/>
            <a:ext cx="1285875" cy="571500"/>
          </a:xfrm>
          <a:prstGeom prst="round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zh-CN" altLang="en-US" sz="2000">
                <a:solidFill>
                  <a:schemeClr val="bg1"/>
                </a:solidFill>
              </a:rPr>
              <a:t>故障决策</a:t>
            </a:r>
          </a:p>
        </p:txBody>
      </p:sp>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06177"/>
  <p:tag name="KSO_WM_TEMPLATE_OUTLINE_ID" val="15"/>
  <p:tag name="KSO_WM_TEMPLATE_SCENE_ID" val="1"/>
  <p:tag name="KSO_WM_TEMPLATE_JOB_ID" val="2"/>
  <p:tag name="KSO_WM_TEMPLATE_TOPIC_DEFAULT" val="1"/>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lipFill rotWithShape="0">
          <a:blip xmlns:r="http://schemas.openxmlformats.org/officeDocument/2006/relationships" r:embed="rId1"/>
          <a:stretch>
            <a:fillRect/>
          </a:stretch>
        </a:blipFill>
        <a:ln>
          <a:noFill/>
        </a:ln>
      </a:spPr>
      <a:bodyPr rtlCol="0" anchor="ctr"/>
      <a:lstStyle>
        <a:defPPr algn="ctr">
          <a:defRPr/>
        </a:defPPr>
      </a:lstStyle>
      <a: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6454</TotalTime>
  <Words>2261</Words>
  <Application>Microsoft Office PowerPoint</Application>
  <PresentationFormat>自定义</PresentationFormat>
  <Paragraphs>263</Paragraphs>
  <Slides>48</Slides>
  <Notes>28</Notes>
  <HiddenSlides>0</HiddenSlides>
  <MMClips>0</MMClips>
  <ScaleCrop>false</ScaleCrop>
  <HeadingPairs>
    <vt:vector size="6" baseType="variant">
      <vt:variant>
        <vt:lpstr>主题</vt:lpstr>
      </vt:variant>
      <vt:variant>
        <vt:i4>2</vt:i4>
      </vt:variant>
      <vt:variant>
        <vt:lpstr>嵌入 OLE 服务器</vt:lpstr>
      </vt:variant>
      <vt:variant>
        <vt:i4>0</vt:i4>
      </vt:variant>
      <vt:variant>
        <vt:lpstr>幻灯片标题</vt:lpstr>
      </vt:variant>
      <vt:variant>
        <vt:i4>48</vt:i4>
      </vt:variant>
    </vt:vector>
  </HeadingPairs>
  <TitlesOfParts>
    <vt:vector size="50" baseType="lpstr">
      <vt:lpstr>Office 主题​​</vt:lpstr>
      <vt:lpstr>自定义设计方案</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坚持内涵建设  发展特色名校</dc:title>
  <dc:creator>sddz</dc:creator>
  <cp:lastModifiedBy>xbany</cp:lastModifiedBy>
  <cp:revision>2857</cp:revision>
  <dcterms:created xsi:type="dcterms:W3CDTF">2015-04-03T01:15:00Z</dcterms:created>
  <dcterms:modified xsi:type="dcterms:W3CDTF">2019-04-26T11:30:09Z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y fmtid="{D5CDD505-2E9C-101B-9397-08002B2CF9AE}" pid="3" name="KSORubyTemplateID">
    <vt:lpwstr>2</vt:lpwstr>
  </property>
</Properties>
</file>